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296" r:id="rId1"/>
    <p:sldMasterId id="2147484312" r:id="rId2"/>
    <p:sldMasterId id="2147484332" r:id="rId3"/>
  </p:sldMasterIdLst>
  <p:notesMasterIdLst>
    <p:notesMasterId r:id="rId43"/>
  </p:notesMasterIdLst>
  <p:handoutMasterIdLst>
    <p:handoutMasterId r:id="rId44"/>
  </p:handoutMasterIdLst>
  <p:sldIdLst>
    <p:sldId id="1088" r:id="rId4"/>
    <p:sldId id="834" r:id="rId5"/>
    <p:sldId id="963" r:id="rId6"/>
    <p:sldId id="361" r:id="rId7"/>
    <p:sldId id="1129" r:id="rId8"/>
    <p:sldId id="1128" r:id="rId9"/>
    <p:sldId id="1121" r:id="rId10"/>
    <p:sldId id="319" r:id="rId11"/>
    <p:sldId id="904" r:id="rId12"/>
    <p:sldId id="1123" r:id="rId13"/>
    <p:sldId id="1124" r:id="rId14"/>
    <p:sldId id="1045" r:id="rId15"/>
    <p:sldId id="810" r:id="rId16"/>
    <p:sldId id="785" r:id="rId17"/>
    <p:sldId id="915" r:id="rId18"/>
    <p:sldId id="1125" r:id="rId19"/>
    <p:sldId id="1126" r:id="rId20"/>
    <p:sldId id="329" r:id="rId21"/>
    <p:sldId id="827" r:id="rId22"/>
    <p:sldId id="1046" r:id="rId23"/>
    <p:sldId id="567" r:id="rId24"/>
    <p:sldId id="369" r:id="rId25"/>
    <p:sldId id="1079" r:id="rId26"/>
    <p:sldId id="1100" r:id="rId27"/>
    <p:sldId id="808" r:id="rId28"/>
    <p:sldId id="942" r:id="rId29"/>
    <p:sldId id="1132" r:id="rId30"/>
    <p:sldId id="1131" r:id="rId31"/>
    <p:sldId id="1130" r:id="rId32"/>
    <p:sldId id="1133" r:id="rId33"/>
    <p:sldId id="1112" r:id="rId34"/>
    <p:sldId id="1113" r:id="rId35"/>
    <p:sldId id="1114" r:id="rId36"/>
    <p:sldId id="1115" r:id="rId37"/>
    <p:sldId id="1116" r:id="rId38"/>
    <p:sldId id="1117" r:id="rId39"/>
    <p:sldId id="1118" r:id="rId40"/>
    <p:sldId id="1119" r:id="rId41"/>
    <p:sldId id="1120" r:id="rId42"/>
  </p:sldIdLst>
  <p:sldSz cx="9525000" cy="6858000"/>
  <p:notesSz cx="9926638" cy="6797675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FF0000"/>
    <a:srgbClr val="FF3300"/>
    <a:srgbClr val="003300"/>
    <a:srgbClr val="6600CC"/>
    <a:srgbClr val="00FF00"/>
    <a:srgbClr val="FFFF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88099" autoAdjust="0"/>
  </p:normalViewPr>
  <p:slideViewPr>
    <p:cSldViewPr>
      <p:cViewPr varScale="1">
        <p:scale>
          <a:sx n="69" d="100"/>
          <a:sy n="69" d="100"/>
        </p:scale>
        <p:origin x="364" y="44"/>
      </p:cViewPr>
      <p:guideLst>
        <p:guide orient="horz" pos="2256"/>
        <p:guide pos="30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716" y="-60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4.xml"/><Relationship Id="rId1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Work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Abandonment 1980-2000 in the Alps</a:t>
            </a:r>
            <a:endParaRPr lang="en-US" dirty="0"/>
          </a:p>
          <a:p>
            <a:pPr>
              <a:defRPr/>
            </a:pPr>
            <a:r>
              <a:rPr lang="en-US" dirty="0"/>
              <a:t>(</a:t>
            </a:r>
            <a:r>
              <a:rPr lang="en-US" dirty="0" err="1"/>
              <a:t>Streifeneder</a:t>
            </a:r>
            <a:r>
              <a:rPr lang="en-US" dirty="0"/>
              <a:t> et al., 2005; mod.)</a:t>
            </a:r>
          </a:p>
        </c:rich>
      </c:tx>
      <c:layout>
        <c:manualLayout>
          <c:xMode val="edge"/>
          <c:yMode val="edge"/>
          <c:x val="0.23432633391516058"/>
          <c:y val="0.102889484894066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8228334284818"/>
          <c:y val="0.30233679407333303"/>
          <c:w val="0.69835117777435995"/>
          <c:h val="0.652813943280534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aziende</c:v>
                </c:pt>
              </c:strCache>
            </c:strRef>
          </c:tx>
          <c:invertIfNegative val="0"/>
          <c:cat>
            <c:strRef>
              <c:f>Sheet1!$A$3:$A$9</c:f>
              <c:strCache>
                <c:ptCount val="7"/>
                <c:pt idx="0">
                  <c:v>Austria</c:v>
                </c:pt>
                <c:pt idx="1">
                  <c:v>Svizzera</c:v>
                </c:pt>
                <c:pt idx="2">
                  <c:v>Germania</c:v>
                </c:pt>
                <c:pt idx="3">
                  <c:v>Francia</c:v>
                </c:pt>
                <c:pt idx="4">
                  <c:v>Liechtenstein</c:v>
                </c:pt>
                <c:pt idx="5">
                  <c:v>Italia</c:v>
                </c:pt>
                <c:pt idx="6">
                  <c:v>Slovenia</c:v>
                </c:pt>
              </c:strCache>
            </c:strRef>
          </c:cat>
          <c:val>
            <c:numRef>
              <c:f>Sheet1!$B$3:$B$9</c:f>
              <c:numCache>
                <c:formatCode>General</c:formatCode>
                <c:ptCount val="7"/>
                <c:pt idx="0">
                  <c:v>-19.7</c:v>
                </c:pt>
                <c:pt idx="1">
                  <c:v>-35.799999999999997</c:v>
                </c:pt>
                <c:pt idx="2">
                  <c:v>-28.8</c:v>
                </c:pt>
                <c:pt idx="3">
                  <c:v>-45.7</c:v>
                </c:pt>
                <c:pt idx="4">
                  <c:v>-59.7</c:v>
                </c:pt>
                <c:pt idx="5">
                  <c:v>-44.7</c:v>
                </c:pt>
                <c:pt idx="6">
                  <c:v>-39.5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83-44E8-B0FE-5770A2D5DD88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UBA</c:v>
                </c:pt>
              </c:strCache>
            </c:strRef>
          </c:tx>
          <c:invertIfNegative val="0"/>
          <c:cat>
            <c:strRef>
              <c:f>Sheet1!$A$3:$A$9</c:f>
              <c:strCache>
                <c:ptCount val="7"/>
                <c:pt idx="0">
                  <c:v>Austria</c:v>
                </c:pt>
                <c:pt idx="1">
                  <c:v>Svizzera</c:v>
                </c:pt>
                <c:pt idx="2">
                  <c:v>Germania</c:v>
                </c:pt>
                <c:pt idx="3">
                  <c:v>Francia</c:v>
                </c:pt>
                <c:pt idx="4">
                  <c:v>Liechtenstein</c:v>
                </c:pt>
                <c:pt idx="5">
                  <c:v>Italia</c:v>
                </c:pt>
                <c:pt idx="6">
                  <c:v>Slovenia</c:v>
                </c:pt>
              </c:strCache>
            </c:strRef>
          </c:cat>
          <c:val>
            <c:numRef>
              <c:f>Sheet1!$C$3:$C$9</c:f>
              <c:numCache>
                <c:formatCode>General</c:formatCode>
                <c:ptCount val="7"/>
                <c:pt idx="0">
                  <c:v>-11.1</c:v>
                </c:pt>
                <c:pt idx="1">
                  <c:v>-11.4</c:v>
                </c:pt>
                <c:pt idx="2">
                  <c:v>-6.2</c:v>
                </c:pt>
                <c:pt idx="3">
                  <c:v>-31.8</c:v>
                </c:pt>
                <c:pt idx="4">
                  <c:v>-29.4</c:v>
                </c:pt>
                <c:pt idx="5">
                  <c:v>-28.6</c:v>
                </c:pt>
                <c:pt idx="6">
                  <c:v>-19.2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83-44E8-B0FE-5770A2D5DD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6067104"/>
        <c:axId val="426061616"/>
      </c:barChart>
      <c:catAx>
        <c:axId val="426067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26061616"/>
        <c:crosses val="autoZero"/>
        <c:auto val="1"/>
        <c:lblAlgn val="ctr"/>
        <c:lblOffset val="100"/>
        <c:noMultiLvlLbl val="0"/>
      </c:catAx>
      <c:valAx>
        <c:axId val="42606161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Abandonment </a:t>
                </a:r>
                <a:r>
                  <a:rPr lang="en-US" dirty="0"/>
                  <a:t>%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42606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4456611956863597"/>
          <c:y val="0.91589901167514176"/>
          <c:w val="0.68466272965879205"/>
          <c:h val="8.4101049868766403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000" b="0"/>
      </a:pPr>
      <a:endParaRPr lang="it-IT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0.70931</cdr:x>
      <cdr:y>0.91028</cdr:y>
    </cdr:from>
    <cdr:to>
      <cdr:x>0.93111</cdr:x>
      <cdr:y>0.9934</cdr:y>
    </cdr:to>
    <cdr:sp macro="" textlink="">
      <cdr:nvSpPr>
        <cdr:cNvPr id="3" name="CasellaDiTesto 1"/>
        <cdr:cNvSpPr txBox="1"/>
      </cdr:nvSpPr>
      <cdr:spPr>
        <a:xfrm xmlns:a="http://schemas.openxmlformats.org/drawingml/2006/main">
          <a:off x="6447855" y="4382003"/>
          <a:ext cx="2016224" cy="40011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it-IT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2400" kern="1200">
              <a:solidFill>
                <a:schemeClr val="tx1"/>
              </a:solidFill>
              <a:latin typeface="Times New Roman" pitchFamily="18" charset="0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 sz="24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it-IT" sz="2000" dirty="0" err="1" smtClean="0">
              <a:solidFill>
                <a:prstClr val="black"/>
              </a:solidFill>
              <a:latin typeface="+mn-lt"/>
            </a:rPr>
            <a:t>Livestock</a:t>
          </a:r>
          <a:r>
            <a:rPr lang="it-IT" sz="2000" dirty="0" smtClean="0">
              <a:solidFill>
                <a:prstClr val="black"/>
              </a:solidFill>
              <a:latin typeface="+mn-lt"/>
            </a:rPr>
            <a:t> </a:t>
          </a:r>
          <a:r>
            <a:rPr lang="it-IT" sz="2000" dirty="0" err="1" smtClean="0">
              <a:solidFill>
                <a:prstClr val="black"/>
              </a:solidFill>
              <a:latin typeface="+mn-lt"/>
            </a:rPr>
            <a:t>units</a:t>
          </a:r>
          <a:endParaRPr lang="fr-FR" sz="2000" dirty="0">
            <a:solidFill>
              <a:prstClr val="black"/>
            </a:solidFill>
            <a:latin typeface="+mn-lt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5235" name="Rectangle 2051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5236" name="Rectangle 2052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5237" name="Rectangle 2053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8DCB87A-8D77-4D7F-9929-04367D1A59C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8095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92463" y="509588"/>
            <a:ext cx="3541712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18531CC-DF26-44F2-88E1-0BE5B030BD3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65668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8531CC-DF26-44F2-88E1-0BE5B030BD31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0315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FCCAD-19FE-C449-9E5E-4EAB047628A3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45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8531CC-DF26-44F2-88E1-0BE5B030BD31}" type="slidenum">
              <a:rPr lang="it-IT" smtClean="0"/>
              <a:pPr>
                <a:defRPr/>
              </a:pPr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5965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90625" y="1122363"/>
            <a:ext cx="7143750" cy="2387600"/>
          </a:xfrm>
        </p:spPr>
        <p:txBody>
          <a:bodyPr anchor="b"/>
          <a:lstStyle>
            <a:lvl1pPr algn="ctr">
              <a:defRPr sz="4688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90625" y="3602038"/>
            <a:ext cx="7143750" cy="1655762"/>
          </a:xfrm>
        </p:spPr>
        <p:txBody>
          <a:bodyPr/>
          <a:lstStyle>
            <a:lvl1pPr marL="0" indent="0" algn="ctr">
              <a:buNone/>
              <a:defRPr sz="1875"/>
            </a:lvl1pPr>
            <a:lvl2pPr marL="357210" indent="0" algn="ctr">
              <a:buNone/>
              <a:defRPr sz="1563"/>
            </a:lvl2pPr>
            <a:lvl3pPr marL="714421" indent="0" algn="ctr">
              <a:buNone/>
              <a:defRPr sz="1406"/>
            </a:lvl3pPr>
            <a:lvl4pPr marL="1071631" indent="0" algn="ctr">
              <a:buNone/>
              <a:defRPr sz="1250"/>
            </a:lvl4pPr>
            <a:lvl5pPr marL="1428841" indent="0" algn="ctr">
              <a:buNone/>
              <a:defRPr sz="1250"/>
            </a:lvl5pPr>
            <a:lvl6pPr marL="1786052" indent="0" algn="ctr">
              <a:buNone/>
              <a:defRPr sz="1250"/>
            </a:lvl6pPr>
            <a:lvl7pPr marL="2143262" indent="0" algn="ctr">
              <a:buNone/>
              <a:defRPr sz="1250"/>
            </a:lvl7pPr>
            <a:lvl8pPr marL="2500473" indent="0" algn="ctr">
              <a:buNone/>
              <a:defRPr sz="1250"/>
            </a:lvl8pPr>
            <a:lvl9pPr marL="2857683" indent="0" algn="ctr">
              <a:buNone/>
              <a:defRPr sz="125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6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233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16328" y="365125"/>
            <a:ext cx="2053828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54844" y="365125"/>
            <a:ext cx="6042422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901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olo, contenu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4375" y="609600"/>
            <a:ext cx="809625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714375" y="1981200"/>
            <a:ext cx="396875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841875" y="1981200"/>
            <a:ext cx="3968750" cy="19812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841875" y="4114800"/>
            <a:ext cx="3968750" cy="19812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945F3-D4C9-433C-AA69-4E1D78C6851C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775756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olo, tes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76250" y="274638"/>
            <a:ext cx="85725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1387410" y="692151"/>
            <a:ext cx="3831497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5377656" y="692150"/>
            <a:ext cx="3831498" cy="21859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5377656" y="3030538"/>
            <a:ext cx="3831498" cy="218757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5854838"/>
      </p:ext>
    </p:extLst>
  </p:cSld>
  <p:clrMapOvr>
    <a:masterClrMapping/>
  </p:clrMapOvr>
  <p:transition spd="med">
    <p:strip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E5DF5-3643-4831-B977-DA5B39F31880}" type="slidenum">
              <a:rPr/>
              <a:pPr>
                <a:defRPr/>
              </a:pPr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5562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2033" y="1412776"/>
            <a:ext cx="8810625" cy="4876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396875" y="152400"/>
            <a:ext cx="8413750" cy="6858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1"/>
          <p:cNvSpPr>
            <a:spLocks noGrp="1"/>
          </p:cNvSpPr>
          <p:nvPr>
            <p:ph type="ftr" sz="quarter" idx="10"/>
          </p:nvPr>
        </p:nvSpPr>
        <p:spPr>
          <a:xfrm>
            <a:off x="3254375" y="6356354"/>
            <a:ext cx="3016250" cy="365125"/>
          </a:xfrm>
          <a:prstGeom prst="rect">
            <a:avLst/>
          </a:prstGeom>
        </p:spPr>
        <p:txBody>
          <a:bodyPr/>
          <a:lstStyle>
            <a:lvl1pPr algn="ctr">
              <a:defRPr sz="900">
                <a:solidFill>
                  <a:srgbClr val="0053A3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t>Impatto ambientale degli allevamenti - L. Battaglini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8273582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732568" y="558801"/>
            <a:ext cx="8316184" cy="858838"/>
          </a:xfrm>
          <a:prstGeom prst="rect">
            <a:avLst/>
          </a:prstGeom>
        </p:spPr>
        <p:txBody>
          <a:bodyPr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30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2013" y="1600204"/>
            <a:ext cx="4109863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 err="1"/>
              <a:t>Second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 err="1"/>
              <a:t>Third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811" y="1600204"/>
            <a:ext cx="4206875" cy="4525963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 err="1"/>
              <a:t>Second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 err="1"/>
              <a:t>Third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5FFB6-A285-4D4B-A17D-7EA200F220F8}" type="slidenum">
              <a:rPr/>
              <a:pPr>
                <a:defRPr/>
              </a:pPr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8627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E5DF5-3643-4831-B977-DA5B39F31880}" type="slidenum">
              <a:rPr/>
              <a:pPr>
                <a:defRPr/>
              </a:pPr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79928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2033" y="1412776"/>
            <a:ext cx="8810625" cy="4876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396875" y="152404"/>
            <a:ext cx="8413750" cy="6858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1"/>
          <p:cNvSpPr>
            <a:spLocks noGrp="1"/>
          </p:cNvSpPr>
          <p:nvPr>
            <p:ph type="ftr" sz="quarter" idx="10"/>
          </p:nvPr>
        </p:nvSpPr>
        <p:spPr>
          <a:xfrm>
            <a:off x="3254375" y="6356369"/>
            <a:ext cx="301625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rgbClr val="0053A3"/>
                </a:solidFill>
                <a:latin typeface="Arial" pitchFamily="34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r>
              <a:t>Impatto ambientale degli allevamenti - L. Battaglini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443491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B4656-827B-4272-9CF2-A09027A7CD31}" type="slidenum">
              <a:rPr/>
              <a:pPr>
                <a:defRPr/>
              </a:pPr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4254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680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62033" y="1412776"/>
            <a:ext cx="8810625" cy="4876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396875" y="152400"/>
            <a:ext cx="8413750" cy="6858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1"/>
          <p:cNvSpPr>
            <a:spLocks noGrp="1"/>
          </p:cNvSpPr>
          <p:nvPr>
            <p:ph type="ftr" sz="quarter" idx="10"/>
          </p:nvPr>
        </p:nvSpPr>
        <p:spPr>
          <a:xfrm>
            <a:off x="3254375" y="6356352"/>
            <a:ext cx="301625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rgbClr val="0053A3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t>Impatto ambientale degli allevamenti - L. Battaglini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1399236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732568" y="558801"/>
            <a:ext cx="8316184" cy="858838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400">
                <a:solidFill>
                  <a:prstClr val="black"/>
                </a:solidFill>
                <a:latin typeface="Calibri" charset="0"/>
                <a:ea typeface="ＭＳ Ｐゴシック" charset="-128"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2013" y="1600202"/>
            <a:ext cx="410986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 err="1"/>
              <a:t>Second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 err="1"/>
              <a:t>Third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811" y="1600202"/>
            <a:ext cx="420687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 err="1"/>
              <a:t>Second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 err="1"/>
              <a:t>Third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5FFB6-A285-4D4B-A17D-7EA200F220F8}" type="slidenum">
              <a:rPr/>
              <a:pPr>
                <a:defRPr/>
              </a:pPr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1540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6406" y="4464028"/>
            <a:ext cx="714375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6405" y="3829879"/>
            <a:ext cx="714375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45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2493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67603" y="4464028"/>
            <a:ext cx="714375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67603" y="3829878"/>
            <a:ext cx="714375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1838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5000" y="1825625"/>
            <a:ext cx="392595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7375" y="1825625"/>
            <a:ext cx="3932781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4034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365127"/>
            <a:ext cx="8215313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5000" y="1681163"/>
            <a:ext cx="392595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5000" y="2505075"/>
            <a:ext cx="3925950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7375" y="1681163"/>
            <a:ext cx="3934022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7375" y="2505075"/>
            <a:ext cx="3934022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7758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3260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5390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5" y="457200"/>
            <a:ext cx="3072060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366" y="987427"/>
            <a:ext cx="4822031" cy="48736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5000" y="2057400"/>
            <a:ext cx="2853145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589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49883" y="1709739"/>
            <a:ext cx="8215313" cy="2852737"/>
          </a:xfrm>
        </p:spPr>
        <p:txBody>
          <a:bodyPr anchor="b"/>
          <a:lstStyle>
            <a:lvl1pPr>
              <a:defRPr sz="4688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49883" y="4589464"/>
            <a:ext cx="8215313" cy="1500187"/>
          </a:xfrm>
        </p:spPr>
        <p:txBody>
          <a:bodyPr/>
          <a:lstStyle>
            <a:lvl1pPr marL="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1pPr>
            <a:lvl2pPr marL="357210" indent="0">
              <a:buNone/>
              <a:defRPr sz="1563">
                <a:solidFill>
                  <a:schemeClr val="tx1">
                    <a:tint val="75000"/>
                  </a:schemeClr>
                </a:solidFill>
              </a:defRPr>
            </a:lvl2pPr>
            <a:lvl3pPr marL="714421" indent="0">
              <a:buNone/>
              <a:defRPr sz="1406">
                <a:solidFill>
                  <a:schemeClr val="tx1">
                    <a:tint val="75000"/>
                  </a:schemeClr>
                </a:solidFill>
              </a:defRPr>
            </a:lvl3pPr>
            <a:lvl4pPr marL="1071631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4pPr>
            <a:lvl5pPr marL="1428841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5pPr>
            <a:lvl6pPr marL="1786052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6pPr>
            <a:lvl7pPr marL="2143262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7pPr>
            <a:lvl8pPr marL="2500473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8pPr>
            <a:lvl9pPr marL="2857683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0236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5" y="457200"/>
            <a:ext cx="3072060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49366" y="987427"/>
            <a:ext cx="482203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5000" y="2057400"/>
            <a:ext cx="2853145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7313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4367162"/>
            <a:ext cx="8215313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6084" y="987427"/>
            <a:ext cx="8215313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5186516"/>
            <a:ext cx="8214072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82251-60FD-4C06-A1D4-F7E55CE01B3E}" type="slidenum">
              <a:rPr lang="it-IT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1672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365125"/>
            <a:ext cx="8215313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4489399"/>
            <a:ext cx="8214072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82251-60FD-4C06-A1D4-F7E55CE01B3E}" type="slidenum">
              <a:rPr lang="it-IT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5474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853" y="365125"/>
            <a:ext cx="7267775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44254" y="3365557"/>
            <a:ext cx="6837733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4844" y="4501729"/>
            <a:ext cx="8212831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82251-60FD-4C06-A1D4-F7E55CE01B3E}" type="slidenum">
              <a:rPr lang="it-IT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8003" y="786824"/>
            <a:ext cx="47625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54541" y="2743200"/>
            <a:ext cx="47625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58670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2326969"/>
            <a:ext cx="8215313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4850581"/>
            <a:ext cx="8214072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82251-60FD-4C06-A1D4-F7E55CE01B3E}" type="slidenum">
              <a:rPr lang="it-IT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7930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54844" y="365127"/>
            <a:ext cx="8215313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44751" y="1885950"/>
            <a:ext cx="230224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59998" y="2571750"/>
            <a:ext cx="228699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84371" y="1885950"/>
            <a:ext cx="2293939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576126" y="2571750"/>
            <a:ext cx="230218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16435" y="1885950"/>
            <a:ext cx="2290714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116435" y="2571750"/>
            <a:ext cx="229071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82251-60FD-4C06-A1D4-F7E55CE01B3E}" type="slidenum">
              <a:rPr lang="it-IT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3986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54844" y="365127"/>
            <a:ext cx="8215313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040691" y="4297503"/>
            <a:ext cx="229691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40691" y="2256354"/>
            <a:ext cx="229691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040691" y="4873767"/>
            <a:ext cx="229691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69529" y="4297503"/>
            <a:ext cx="2289473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69528" y="2256354"/>
            <a:ext cx="228947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568473" y="4873766"/>
            <a:ext cx="22925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7127" y="4297503"/>
            <a:ext cx="22907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97126" y="2256354"/>
            <a:ext cx="229071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097029" y="4873764"/>
            <a:ext cx="229374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82251-60FD-4C06-A1D4-F7E55CE01B3E}" type="slidenum">
              <a:rPr lang="it-IT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4225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2435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6329" y="365125"/>
            <a:ext cx="2053828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4844" y="365125"/>
            <a:ext cx="6042422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7505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olo, contenu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4375" y="609600"/>
            <a:ext cx="809625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714375" y="1981200"/>
            <a:ext cx="396875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841875" y="1981200"/>
            <a:ext cx="3968750" cy="19812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841875" y="4114800"/>
            <a:ext cx="3968750" cy="19812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945F3-D4C9-433C-AA69-4E1D78C6851C}" type="slidenum">
              <a:rPr lang="it-I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256874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54844" y="1825625"/>
            <a:ext cx="4048125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822031" y="1825625"/>
            <a:ext cx="4048125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4264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6406" y="4464028"/>
            <a:ext cx="714375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6405" y="3829879"/>
            <a:ext cx="714375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08704777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40465098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67603" y="4464028"/>
            <a:ext cx="714375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67603" y="3829878"/>
            <a:ext cx="714375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880110071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5000" y="1825625"/>
            <a:ext cx="392595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7375" y="1825625"/>
            <a:ext cx="3932781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12414744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365127"/>
            <a:ext cx="8215313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5000" y="1681163"/>
            <a:ext cx="392595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5000" y="2505075"/>
            <a:ext cx="3925950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7375" y="1681163"/>
            <a:ext cx="3934022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7375" y="2505075"/>
            <a:ext cx="3934022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25937711"/>
      </p:ext>
    </p:extLst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50770601"/>
      </p:ext>
    </p:extLst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24081989"/>
      </p:ext>
    </p:extLst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5" y="457200"/>
            <a:ext cx="3072060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9366" y="987427"/>
            <a:ext cx="4822031" cy="48736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5000" y="2057400"/>
            <a:ext cx="2853145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90943954"/>
      </p:ext>
    </p:extLst>
  </p:cSld>
  <p:clrMapOvr>
    <a:masterClrMapping/>
  </p:clrMapOvr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5" y="457200"/>
            <a:ext cx="3072060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49366" y="987427"/>
            <a:ext cx="482203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5000" y="2057400"/>
            <a:ext cx="2853145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95784520"/>
      </p:ext>
    </p:extLst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4367162"/>
            <a:ext cx="8215313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6084" y="987427"/>
            <a:ext cx="8215313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5186516"/>
            <a:ext cx="8214072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7933626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56084" y="365126"/>
            <a:ext cx="8215313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56085" y="1681163"/>
            <a:ext cx="4029521" cy="823912"/>
          </a:xfrm>
        </p:spPr>
        <p:txBody>
          <a:bodyPr anchor="b"/>
          <a:lstStyle>
            <a:lvl1pPr marL="0" indent="0">
              <a:buNone/>
              <a:defRPr sz="1875" b="1"/>
            </a:lvl1pPr>
            <a:lvl2pPr marL="357210" indent="0">
              <a:buNone/>
              <a:defRPr sz="1563" b="1"/>
            </a:lvl2pPr>
            <a:lvl3pPr marL="714421" indent="0">
              <a:buNone/>
              <a:defRPr sz="1406" b="1"/>
            </a:lvl3pPr>
            <a:lvl4pPr marL="1071631" indent="0">
              <a:buNone/>
              <a:defRPr sz="1250" b="1"/>
            </a:lvl4pPr>
            <a:lvl5pPr marL="1428841" indent="0">
              <a:buNone/>
              <a:defRPr sz="1250" b="1"/>
            </a:lvl5pPr>
            <a:lvl6pPr marL="1786052" indent="0">
              <a:buNone/>
              <a:defRPr sz="1250" b="1"/>
            </a:lvl6pPr>
            <a:lvl7pPr marL="2143262" indent="0">
              <a:buNone/>
              <a:defRPr sz="1250" b="1"/>
            </a:lvl7pPr>
            <a:lvl8pPr marL="2500473" indent="0">
              <a:buNone/>
              <a:defRPr sz="1250" b="1"/>
            </a:lvl8pPr>
            <a:lvl9pPr marL="2857683" indent="0">
              <a:buNone/>
              <a:defRPr sz="125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56085" y="2505075"/>
            <a:ext cx="4029521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822031" y="1681163"/>
            <a:ext cx="4049366" cy="823912"/>
          </a:xfrm>
        </p:spPr>
        <p:txBody>
          <a:bodyPr anchor="b"/>
          <a:lstStyle>
            <a:lvl1pPr marL="0" indent="0">
              <a:buNone/>
              <a:defRPr sz="1875" b="1"/>
            </a:lvl1pPr>
            <a:lvl2pPr marL="357210" indent="0">
              <a:buNone/>
              <a:defRPr sz="1563" b="1"/>
            </a:lvl2pPr>
            <a:lvl3pPr marL="714421" indent="0">
              <a:buNone/>
              <a:defRPr sz="1406" b="1"/>
            </a:lvl3pPr>
            <a:lvl4pPr marL="1071631" indent="0">
              <a:buNone/>
              <a:defRPr sz="1250" b="1"/>
            </a:lvl4pPr>
            <a:lvl5pPr marL="1428841" indent="0">
              <a:buNone/>
              <a:defRPr sz="1250" b="1"/>
            </a:lvl5pPr>
            <a:lvl6pPr marL="1786052" indent="0">
              <a:buNone/>
              <a:defRPr sz="1250" b="1"/>
            </a:lvl6pPr>
            <a:lvl7pPr marL="2143262" indent="0">
              <a:buNone/>
              <a:defRPr sz="1250" b="1"/>
            </a:lvl7pPr>
            <a:lvl8pPr marL="2500473" indent="0">
              <a:buNone/>
              <a:defRPr sz="1250" b="1"/>
            </a:lvl8pPr>
            <a:lvl9pPr marL="2857683" indent="0">
              <a:buNone/>
              <a:defRPr sz="125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822031" y="2505075"/>
            <a:ext cx="4049366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2830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365125"/>
            <a:ext cx="8215313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4489399"/>
            <a:ext cx="8214072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85765709"/>
      </p:ext>
    </p:extLst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853" y="365125"/>
            <a:ext cx="7267775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44254" y="3365557"/>
            <a:ext cx="6837733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4844" y="4501729"/>
            <a:ext cx="8212831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8003" y="786824"/>
            <a:ext cx="47625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effectLst/>
                <a:latin typeface="Corbel" panose="020B0503020204020204"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54541" y="2743200"/>
            <a:ext cx="47625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effectLst/>
                <a:latin typeface="Corbel" panose="020B0503020204020204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4563498"/>
      </p:ext>
    </p:extLst>
  </p:cSld>
  <p:clrMapOvr>
    <a:masterClrMapping/>
  </p:clrMapOvr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084" y="2326969"/>
            <a:ext cx="8215313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085" y="4850581"/>
            <a:ext cx="8214072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10989335"/>
      </p:ext>
    </p:extLst>
  </p:cSld>
  <p:clrMapOvr>
    <a:masterClrMapping/>
  </p:clrMapOvr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54844" y="365127"/>
            <a:ext cx="8215313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44751" y="1885950"/>
            <a:ext cx="230224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59998" y="2571750"/>
            <a:ext cx="228699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84371" y="1885950"/>
            <a:ext cx="2293939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576126" y="2571750"/>
            <a:ext cx="230218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16435" y="1885950"/>
            <a:ext cx="2290714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116435" y="2571750"/>
            <a:ext cx="229071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90158562"/>
      </p:ext>
    </p:extLst>
  </p:cSld>
  <p:clrMapOvr>
    <a:masterClrMapping/>
  </p:clrMapOvr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54844" y="365127"/>
            <a:ext cx="8215313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040691" y="4297503"/>
            <a:ext cx="229691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40691" y="2256354"/>
            <a:ext cx="229691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040691" y="4873767"/>
            <a:ext cx="229691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69529" y="4297503"/>
            <a:ext cx="2289473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69528" y="2256354"/>
            <a:ext cx="228947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568473" y="4873766"/>
            <a:ext cx="22925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7127" y="4297503"/>
            <a:ext cx="22907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97126" y="2256354"/>
            <a:ext cx="229071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097029" y="4873764"/>
            <a:ext cx="229374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02114676"/>
      </p:ext>
    </p:extLst>
  </p:cSld>
  <p:clrMapOvr>
    <a:masterClrMapping/>
  </p:clrMapOvr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02614999"/>
      </p:ext>
    </p:extLst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6329" y="365125"/>
            <a:ext cx="2053828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4844" y="365125"/>
            <a:ext cx="6042422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6577343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39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75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56085" y="457200"/>
            <a:ext cx="3072060" cy="1600200"/>
          </a:xfrm>
        </p:spPr>
        <p:txBody>
          <a:bodyPr anchor="b"/>
          <a:lstStyle>
            <a:lvl1pPr>
              <a:defRPr sz="25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049366" y="987426"/>
            <a:ext cx="4822031" cy="4873625"/>
          </a:xfrm>
        </p:spPr>
        <p:txBody>
          <a:bodyPr/>
          <a:lstStyle>
            <a:lvl1pPr>
              <a:defRPr sz="2500"/>
            </a:lvl1pPr>
            <a:lvl2pPr>
              <a:defRPr sz="2188"/>
            </a:lvl2pPr>
            <a:lvl3pPr>
              <a:defRPr sz="1875"/>
            </a:lvl3pPr>
            <a:lvl4pPr>
              <a:defRPr sz="1563"/>
            </a:lvl4pPr>
            <a:lvl5pPr>
              <a:defRPr sz="1563"/>
            </a:lvl5pPr>
            <a:lvl6pPr>
              <a:defRPr sz="1563"/>
            </a:lvl6pPr>
            <a:lvl7pPr>
              <a:defRPr sz="1563"/>
            </a:lvl7pPr>
            <a:lvl8pPr>
              <a:defRPr sz="1563"/>
            </a:lvl8pPr>
            <a:lvl9pPr>
              <a:defRPr sz="1563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56085" y="2057400"/>
            <a:ext cx="3072060" cy="3811588"/>
          </a:xfrm>
        </p:spPr>
        <p:txBody>
          <a:bodyPr/>
          <a:lstStyle>
            <a:lvl1pPr marL="0" indent="0">
              <a:buNone/>
              <a:defRPr sz="1250"/>
            </a:lvl1pPr>
            <a:lvl2pPr marL="357210" indent="0">
              <a:buNone/>
              <a:defRPr sz="1094"/>
            </a:lvl2pPr>
            <a:lvl3pPr marL="714421" indent="0">
              <a:buNone/>
              <a:defRPr sz="938"/>
            </a:lvl3pPr>
            <a:lvl4pPr marL="1071631" indent="0">
              <a:buNone/>
              <a:defRPr sz="781"/>
            </a:lvl4pPr>
            <a:lvl5pPr marL="1428841" indent="0">
              <a:buNone/>
              <a:defRPr sz="781"/>
            </a:lvl5pPr>
            <a:lvl6pPr marL="1786052" indent="0">
              <a:buNone/>
              <a:defRPr sz="781"/>
            </a:lvl6pPr>
            <a:lvl7pPr marL="2143262" indent="0">
              <a:buNone/>
              <a:defRPr sz="781"/>
            </a:lvl7pPr>
            <a:lvl8pPr marL="2500473" indent="0">
              <a:buNone/>
              <a:defRPr sz="781"/>
            </a:lvl8pPr>
            <a:lvl9pPr marL="2857683" indent="0">
              <a:buNone/>
              <a:defRPr sz="78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252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56085" y="457200"/>
            <a:ext cx="3072060" cy="1600200"/>
          </a:xfrm>
        </p:spPr>
        <p:txBody>
          <a:bodyPr anchor="b"/>
          <a:lstStyle>
            <a:lvl1pPr>
              <a:defRPr sz="25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049366" y="987426"/>
            <a:ext cx="4822031" cy="4873625"/>
          </a:xfrm>
        </p:spPr>
        <p:txBody>
          <a:bodyPr/>
          <a:lstStyle>
            <a:lvl1pPr marL="0" indent="0">
              <a:buNone/>
              <a:defRPr sz="2500"/>
            </a:lvl1pPr>
            <a:lvl2pPr marL="357210" indent="0">
              <a:buNone/>
              <a:defRPr sz="2188"/>
            </a:lvl2pPr>
            <a:lvl3pPr marL="714421" indent="0">
              <a:buNone/>
              <a:defRPr sz="1875"/>
            </a:lvl3pPr>
            <a:lvl4pPr marL="1071631" indent="0">
              <a:buNone/>
              <a:defRPr sz="1563"/>
            </a:lvl4pPr>
            <a:lvl5pPr marL="1428841" indent="0">
              <a:buNone/>
              <a:defRPr sz="1563"/>
            </a:lvl5pPr>
            <a:lvl6pPr marL="1786052" indent="0">
              <a:buNone/>
              <a:defRPr sz="1563"/>
            </a:lvl6pPr>
            <a:lvl7pPr marL="2143262" indent="0">
              <a:buNone/>
              <a:defRPr sz="1563"/>
            </a:lvl7pPr>
            <a:lvl8pPr marL="2500473" indent="0">
              <a:buNone/>
              <a:defRPr sz="1563"/>
            </a:lvl8pPr>
            <a:lvl9pPr marL="2857683" indent="0">
              <a:buNone/>
              <a:defRPr sz="1563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56085" y="2057400"/>
            <a:ext cx="3072060" cy="3811588"/>
          </a:xfrm>
        </p:spPr>
        <p:txBody>
          <a:bodyPr/>
          <a:lstStyle>
            <a:lvl1pPr marL="0" indent="0">
              <a:buNone/>
              <a:defRPr sz="1250"/>
            </a:lvl1pPr>
            <a:lvl2pPr marL="357210" indent="0">
              <a:buNone/>
              <a:defRPr sz="1094"/>
            </a:lvl2pPr>
            <a:lvl3pPr marL="714421" indent="0">
              <a:buNone/>
              <a:defRPr sz="938"/>
            </a:lvl3pPr>
            <a:lvl4pPr marL="1071631" indent="0">
              <a:buNone/>
              <a:defRPr sz="781"/>
            </a:lvl4pPr>
            <a:lvl5pPr marL="1428841" indent="0">
              <a:buNone/>
              <a:defRPr sz="781"/>
            </a:lvl5pPr>
            <a:lvl6pPr marL="1786052" indent="0">
              <a:buNone/>
              <a:defRPr sz="781"/>
            </a:lvl6pPr>
            <a:lvl7pPr marL="2143262" indent="0">
              <a:buNone/>
              <a:defRPr sz="781"/>
            </a:lvl7pPr>
            <a:lvl8pPr marL="2500473" indent="0">
              <a:buNone/>
              <a:defRPr sz="781"/>
            </a:lvl8pPr>
            <a:lvl9pPr marL="2857683" indent="0">
              <a:buNone/>
              <a:defRPr sz="78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F2B0-0DF0-45BB-9C26-90402F62B90C}" type="slidenum">
              <a:rPr lang="fr-FR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fr-FR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355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54844" y="365126"/>
            <a:ext cx="82153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54844" y="1825625"/>
            <a:ext cx="821531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54844" y="6356351"/>
            <a:ext cx="2143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55156" y="6356351"/>
            <a:ext cx="32146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727031" y="6356351"/>
            <a:ext cx="2143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82251-60FD-4C06-A1D4-F7E55CE01B3E}" type="slidenum">
              <a:rPr lang="it-IT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074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  <p:sldLayoutId id="2147484308" r:id="rId12"/>
    <p:sldLayoutId id="2147484309" r:id="rId13"/>
    <p:sldLayoutId id="2147484198" r:id="rId14"/>
    <p:sldLayoutId id="2147484200" r:id="rId15"/>
    <p:sldLayoutId id="2147484201" r:id="rId16"/>
    <p:sldLayoutId id="2147484180" r:id="rId17"/>
    <p:sldLayoutId id="2147484181" r:id="rId18"/>
    <p:sldLayoutId id="2147484182" r:id="rId19"/>
    <p:sldLayoutId id="2147484183" r:id="rId20"/>
    <p:sldLayoutId id="2147484184" r:id="rId21"/>
  </p:sldLayoutIdLst>
  <p:txStyles>
    <p:titleStyle>
      <a:lvl1pPr algn="l" defTabSz="714421" rtl="0" eaLnBrk="1" latinLnBrk="0" hangingPunct="1">
        <a:lnSpc>
          <a:spcPct val="90000"/>
        </a:lnSpc>
        <a:spcBef>
          <a:spcPct val="0"/>
        </a:spcBef>
        <a:buNone/>
        <a:defRPr sz="34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8605" indent="-178605" algn="l" defTabSz="714421" rtl="0" eaLnBrk="1" latinLnBrk="0" hangingPunct="1">
        <a:lnSpc>
          <a:spcPct val="90000"/>
        </a:lnSpc>
        <a:spcBef>
          <a:spcPts val="781"/>
        </a:spcBef>
        <a:buFont typeface="Arial" panose="020B0604020202020204" pitchFamily="34" charset="0"/>
        <a:buChar char="•"/>
        <a:defRPr sz="2188" kern="1200">
          <a:solidFill>
            <a:schemeClr val="tx1"/>
          </a:solidFill>
          <a:latin typeface="+mn-lt"/>
          <a:ea typeface="+mn-ea"/>
          <a:cs typeface="+mn-cs"/>
        </a:defRPr>
      </a:lvl1pPr>
      <a:lvl2pPr marL="535816" indent="-178605" algn="l" defTabSz="714421" rtl="0" eaLnBrk="1" latinLnBrk="0" hangingPunct="1">
        <a:lnSpc>
          <a:spcPct val="90000"/>
        </a:lnSpc>
        <a:spcBef>
          <a:spcPts val="39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893026" indent="-178605" algn="l" defTabSz="714421" rtl="0" eaLnBrk="1" latinLnBrk="0" hangingPunct="1">
        <a:lnSpc>
          <a:spcPct val="90000"/>
        </a:lnSpc>
        <a:spcBef>
          <a:spcPts val="391"/>
        </a:spcBef>
        <a:buFont typeface="Arial" panose="020B0604020202020204" pitchFamily="34" charset="0"/>
        <a:buChar char="•"/>
        <a:defRPr sz="1563" kern="1200">
          <a:solidFill>
            <a:schemeClr val="tx1"/>
          </a:solidFill>
          <a:latin typeface="+mn-lt"/>
          <a:ea typeface="+mn-ea"/>
          <a:cs typeface="+mn-cs"/>
        </a:defRPr>
      </a:lvl3pPr>
      <a:lvl4pPr marL="1250236" indent="-178605" algn="l" defTabSz="714421" rtl="0" eaLnBrk="1" latinLnBrk="0" hangingPunct="1">
        <a:lnSpc>
          <a:spcPct val="90000"/>
        </a:lnSpc>
        <a:spcBef>
          <a:spcPts val="391"/>
        </a:spcBef>
        <a:buFont typeface="Arial" panose="020B0604020202020204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4pPr>
      <a:lvl5pPr marL="1607447" indent="-178605" algn="l" defTabSz="714421" rtl="0" eaLnBrk="1" latinLnBrk="0" hangingPunct="1">
        <a:lnSpc>
          <a:spcPct val="90000"/>
        </a:lnSpc>
        <a:spcBef>
          <a:spcPts val="391"/>
        </a:spcBef>
        <a:buFont typeface="Arial" panose="020B0604020202020204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5pPr>
      <a:lvl6pPr marL="1964657" indent="-178605" algn="l" defTabSz="714421" rtl="0" eaLnBrk="1" latinLnBrk="0" hangingPunct="1">
        <a:lnSpc>
          <a:spcPct val="90000"/>
        </a:lnSpc>
        <a:spcBef>
          <a:spcPts val="391"/>
        </a:spcBef>
        <a:buFont typeface="Arial" panose="020B0604020202020204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6pPr>
      <a:lvl7pPr marL="2321867" indent="-178605" algn="l" defTabSz="714421" rtl="0" eaLnBrk="1" latinLnBrk="0" hangingPunct="1">
        <a:lnSpc>
          <a:spcPct val="90000"/>
        </a:lnSpc>
        <a:spcBef>
          <a:spcPts val="391"/>
        </a:spcBef>
        <a:buFont typeface="Arial" panose="020B0604020202020204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7pPr>
      <a:lvl8pPr marL="2679078" indent="-178605" algn="l" defTabSz="714421" rtl="0" eaLnBrk="1" latinLnBrk="0" hangingPunct="1">
        <a:lnSpc>
          <a:spcPct val="90000"/>
        </a:lnSpc>
        <a:spcBef>
          <a:spcPts val="391"/>
        </a:spcBef>
        <a:buFont typeface="Arial" panose="020B0604020202020204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8pPr>
      <a:lvl9pPr marL="3036288" indent="-178605" algn="l" defTabSz="714421" rtl="0" eaLnBrk="1" latinLnBrk="0" hangingPunct="1">
        <a:lnSpc>
          <a:spcPct val="90000"/>
        </a:lnSpc>
        <a:spcBef>
          <a:spcPts val="391"/>
        </a:spcBef>
        <a:buFont typeface="Arial" panose="020B0604020202020204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714421" rtl="0" eaLnBrk="1" latinLnBrk="0" hangingPunct="1">
        <a:defRPr sz="1406" kern="1200">
          <a:solidFill>
            <a:schemeClr val="tx1"/>
          </a:solidFill>
          <a:latin typeface="+mn-lt"/>
          <a:ea typeface="+mn-ea"/>
          <a:cs typeface="+mn-cs"/>
        </a:defRPr>
      </a:lvl1pPr>
      <a:lvl2pPr marL="357210" algn="l" defTabSz="714421" rtl="0" eaLnBrk="1" latinLnBrk="0" hangingPunct="1">
        <a:defRPr sz="1406" kern="1200">
          <a:solidFill>
            <a:schemeClr val="tx1"/>
          </a:solidFill>
          <a:latin typeface="+mn-lt"/>
          <a:ea typeface="+mn-ea"/>
          <a:cs typeface="+mn-cs"/>
        </a:defRPr>
      </a:lvl2pPr>
      <a:lvl3pPr marL="714421" algn="l" defTabSz="714421" rtl="0" eaLnBrk="1" latinLnBrk="0" hangingPunct="1">
        <a:defRPr sz="1406" kern="1200">
          <a:solidFill>
            <a:schemeClr val="tx1"/>
          </a:solidFill>
          <a:latin typeface="+mn-lt"/>
          <a:ea typeface="+mn-ea"/>
          <a:cs typeface="+mn-cs"/>
        </a:defRPr>
      </a:lvl3pPr>
      <a:lvl4pPr marL="1071631" algn="l" defTabSz="714421" rtl="0" eaLnBrk="1" latinLnBrk="0" hangingPunct="1">
        <a:defRPr sz="1406" kern="1200">
          <a:solidFill>
            <a:schemeClr val="tx1"/>
          </a:solidFill>
          <a:latin typeface="+mn-lt"/>
          <a:ea typeface="+mn-ea"/>
          <a:cs typeface="+mn-cs"/>
        </a:defRPr>
      </a:lvl4pPr>
      <a:lvl5pPr marL="1428841" algn="l" defTabSz="714421" rtl="0" eaLnBrk="1" latinLnBrk="0" hangingPunct="1">
        <a:defRPr sz="1406" kern="1200">
          <a:solidFill>
            <a:schemeClr val="tx1"/>
          </a:solidFill>
          <a:latin typeface="+mn-lt"/>
          <a:ea typeface="+mn-ea"/>
          <a:cs typeface="+mn-cs"/>
        </a:defRPr>
      </a:lvl5pPr>
      <a:lvl6pPr marL="1786052" algn="l" defTabSz="714421" rtl="0" eaLnBrk="1" latinLnBrk="0" hangingPunct="1">
        <a:defRPr sz="1406" kern="1200">
          <a:solidFill>
            <a:schemeClr val="tx1"/>
          </a:solidFill>
          <a:latin typeface="+mn-lt"/>
          <a:ea typeface="+mn-ea"/>
          <a:cs typeface="+mn-cs"/>
        </a:defRPr>
      </a:lvl6pPr>
      <a:lvl7pPr marL="2143262" algn="l" defTabSz="714421" rtl="0" eaLnBrk="1" latinLnBrk="0" hangingPunct="1">
        <a:defRPr sz="1406" kern="1200">
          <a:solidFill>
            <a:schemeClr val="tx1"/>
          </a:solidFill>
          <a:latin typeface="+mn-lt"/>
          <a:ea typeface="+mn-ea"/>
          <a:cs typeface="+mn-cs"/>
        </a:defRPr>
      </a:lvl7pPr>
      <a:lvl8pPr marL="2500473" algn="l" defTabSz="714421" rtl="0" eaLnBrk="1" latinLnBrk="0" hangingPunct="1">
        <a:defRPr sz="1406" kern="1200">
          <a:solidFill>
            <a:schemeClr val="tx1"/>
          </a:solidFill>
          <a:latin typeface="+mn-lt"/>
          <a:ea typeface="+mn-ea"/>
          <a:cs typeface="+mn-cs"/>
        </a:defRPr>
      </a:lvl8pPr>
      <a:lvl9pPr marL="2857683" algn="l" defTabSz="714421" rtl="0" eaLnBrk="1" latinLnBrk="0" hangingPunct="1">
        <a:defRPr sz="14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4844" y="365127"/>
            <a:ext cx="82153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5000" y="1825625"/>
            <a:ext cx="799515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4844" y="6356352"/>
            <a:ext cx="2143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55156" y="6356352"/>
            <a:ext cx="32146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27031" y="6356352"/>
            <a:ext cx="2143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2D82251-60FD-4C06-A1D4-F7E55CE01B3E}" type="slidenum">
              <a:rPr lang="it-IT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‹N›</a:t>
            </a:fld>
            <a:endParaRPr lang="it-IT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63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13" r:id="rId1"/>
    <p:sldLayoutId id="2147484314" r:id="rId2"/>
    <p:sldLayoutId id="2147484315" r:id="rId3"/>
    <p:sldLayoutId id="2147484316" r:id="rId4"/>
    <p:sldLayoutId id="2147484317" r:id="rId5"/>
    <p:sldLayoutId id="2147484318" r:id="rId6"/>
    <p:sldLayoutId id="2147484319" r:id="rId7"/>
    <p:sldLayoutId id="2147484320" r:id="rId8"/>
    <p:sldLayoutId id="2147484321" r:id="rId9"/>
    <p:sldLayoutId id="2147484322" r:id="rId10"/>
    <p:sldLayoutId id="2147484323" r:id="rId11"/>
    <p:sldLayoutId id="2147484324" r:id="rId12"/>
    <p:sldLayoutId id="2147484325" r:id="rId13"/>
    <p:sldLayoutId id="2147484326" r:id="rId14"/>
    <p:sldLayoutId id="2147484327" r:id="rId15"/>
    <p:sldLayoutId id="2147484328" r:id="rId16"/>
    <p:sldLayoutId id="2147484329" r:id="rId17"/>
    <p:sldLayoutId id="2147484330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4844" y="365127"/>
            <a:ext cx="82153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5000" y="1825625"/>
            <a:ext cx="799515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4844" y="6356352"/>
            <a:ext cx="2143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80CB818-7379-467D-8E76-EF9D9074A26C}" type="datetime2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  <a:latin typeface="Corbel" panose="020B050302020402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Friday, October 26, 2018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  <a:latin typeface="Corbel" panose="020B050302020402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55156" y="6356352"/>
            <a:ext cx="32146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  <a:latin typeface="Corbel" panose="020B0503020204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27031" y="6356352"/>
            <a:ext cx="2143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FEC368-1D7A-4F81-ABF6-AE0E36BAF64C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  <a:latin typeface="Corbel" panose="020B050302020402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  <a:latin typeface="Corbel" panose="020B0503020204020204"/>
            </a:endParaRPr>
          </a:p>
        </p:txBody>
      </p:sp>
    </p:spTree>
    <p:extLst>
      <p:ext uri="{BB962C8B-B14F-4D97-AF65-F5344CB8AC3E}">
        <p14:creationId xmlns:p14="http://schemas.microsoft.com/office/powerpoint/2010/main" val="4602493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37" r:id="rId5"/>
    <p:sldLayoutId id="2147484338" r:id="rId6"/>
    <p:sldLayoutId id="2147484339" r:id="rId7"/>
    <p:sldLayoutId id="2147484340" r:id="rId8"/>
    <p:sldLayoutId id="2147484341" r:id="rId9"/>
    <p:sldLayoutId id="2147484342" r:id="rId10"/>
    <p:sldLayoutId id="2147484343" r:id="rId11"/>
    <p:sldLayoutId id="2147484344" r:id="rId12"/>
    <p:sldLayoutId id="2147484345" r:id="rId13"/>
    <p:sldLayoutId id="2147484346" r:id="rId14"/>
    <p:sldLayoutId id="2147484347" r:id="rId15"/>
    <p:sldLayoutId id="2147484348" r:id="rId16"/>
    <p:sldLayoutId id="2147484349" r:id="rId17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8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28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8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9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9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47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8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17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6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988" y="1551754"/>
            <a:ext cx="6876492" cy="1109210"/>
          </a:xfrm>
        </p:spPr>
        <p:txBody>
          <a:bodyPr>
            <a:normAutofit/>
          </a:bodyPr>
          <a:lstStyle/>
          <a:p>
            <a:pPr algn="l"/>
            <a:r>
              <a:rPr lang="en-US" sz="1200" dirty="0" smtClean="0">
                <a:solidFill>
                  <a:schemeClr val="tx1"/>
                </a:solidFill>
              </a:rPr>
              <a:t>Luca </a:t>
            </a:r>
            <a:r>
              <a:rPr lang="en-US" sz="1200" dirty="0" err="1" smtClean="0">
                <a:solidFill>
                  <a:schemeClr val="tx1"/>
                </a:solidFill>
              </a:rPr>
              <a:t>Battaglini</a:t>
            </a:r>
            <a:endParaRPr lang="en-US" sz="12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endParaRPr lang="en-US" sz="12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1200" dirty="0" smtClean="0">
                <a:solidFill>
                  <a:schemeClr val="tx1"/>
                </a:solidFill>
              </a:rPr>
              <a:t>DISAFA - </a:t>
            </a:r>
            <a:r>
              <a:rPr lang="en-US" sz="1200" dirty="0" err="1" smtClean="0">
                <a:solidFill>
                  <a:schemeClr val="tx1"/>
                </a:solidFill>
              </a:rPr>
              <a:t>Università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</a:rPr>
              <a:t>degli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</a:rPr>
              <a:t>Studi</a:t>
            </a:r>
            <a:r>
              <a:rPr lang="en-US" sz="1200" dirty="0" smtClean="0">
                <a:solidFill>
                  <a:schemeClr val="tx1"/>
                </a:solidFill>
              </a:rPr>
              <a:t> di Torino   </a:t>
            </a:r>
          </a:p>
          <a:p>
            <a:pPr algn="l">
              <a:spcBef>
                <a:spcPts val="0"/>
              </a:spcBef>
            </a:pPr>
            <a:r>
              <a:rPr lang="en-US" sz="1200" i="1" dirty="0" smtClean="0">
                <a:solidFill>
                  <a:schemeClr val="tx1"/>
                </a:solidFill>
              </a:rPr>
              <a:t>luca.battaglini@unito.it</a:t>
            </a:r>
            <a:endParaRPr lang="en-US" sz="1200" i="1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70" y="2756038"/>
            <a:ext cx="614877" cy="59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193183" y="2498167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>
              <a:solidFill>
                <a:prstClr val="white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60799" y="389492"/>
            <a:ext cx="8866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opportunità di un prodotto di un’</a:t>
            </a:r>
            <a:r>
              <a:rPr lang="it-IT" sz="32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Area interna</a:t>
            </a:r>
            <a:endParaRPr lang="it-IT" sz="32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76630"/>
            <a:ext cx="3810000" cy="186055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0612" y="4347661"/>
            <a:ext cx="3670110" cy="245080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1798" y="1590604"/>
            <a:ext cx="3584957" cy="268871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749136" y="4070662"/>
            <a:ext cx="2232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www.tomadilanzo.eu</a:t>
            </a:r>
            <a:endParaRPr lang="it-IT" sz="12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8837" y="1243919"/>
            <a:ext cx="2480379" cy="18617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82230" y="3239960"/>
            <a:ext cx="1810669" cy="902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7208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olo 1"/>
          <p:cNvSpPr>
            <a:spLocks noGrp="1"/>
          </p:cNvSpPr>
          <p:nvPr>
            <p:ph type="title"/>
          </p:nvPr>
        </p:nvSpPr>
        <p:spPr bwMode="auto">
          <a:xfrm>
            <a:off x="1724886" y="789217"/>
            <a:ext cx="5434886" cy="85728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it-IT" sz="1923" b="1" dirty="0" smtClean="0">
                <a:solidFill>
                  <a:schemeClr val="tx1"/>
                </a:solidFill>
                <a:ea typeface="+mn-ea"/>
                <a:cs typeface="+mn-cs"/>
              </a:rPr>
              <a:t>«</a:t>
            </a:r>
            <a:r>
              <a:rPr lang="en-US" altLang="it-IT" sz="3600" b="1" dirty="0" err="1">
                <a:solidFill>
                  <a:schemeClr val="tx1"/>
                </a:solidFill>
                <a:ea typeface="+mn-ea"/>
                <a:cs typeface="+mn-cs"/>
              </a:rPr>
              <a:t>servizi</a:t>
            </a:r>
            <a:r>
              <a:rPr lang="en-US" altLang="it-IT" sz="3600" b="1" dirty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en-US" altLang="it-IT" sz="3600" b="1" dirty="0" err="1">
                <a:solidFill>
                  <a:schemeClr val="tx1"/>
                </a:solidFill>
                <a:ea typeface="+mn-ea"/>
                <a:cs typeface="+mn-cs"/>
              </a:rPr>
              <a:t>ecosistemici</a:t>
            </a:r>
            <a:r>
              <a:rPr lang="en-US" altLang="it-IT" sz="1923" b="1" dirty="0" smtClean="0">
                <a:solidFill>
                  <a:schemeClr val="tx1"/>
                </a:solidFill>
                <a:ea typeface="+mn-ea"/>
                <a:cs typeface="+mn-cs"/>
              </a:rPr>
              <a:t>»: </a:t>
            </a:r>
            <a:r>
              <a:rPr lang="en-US" altLang="it-IT" sz="1923" b="1" dirty="0">
                <a:solidFill>
                  <a:schemeClr val="tx1"/>
                </a:solidFill>
                <a:ea typeface="+mn-ea"/>
                <a:cs typeface="+mn-cs"/>
              </a:rPr>
              <a:t/>
            </a:r>
            <a:br>
              <a:rPr lang="en-US" altLang="it-IT" sz="1923" b="1" dirty="0">
                <a:solidFill>
                  <a:schemeClr val="tx1"/>
                </a:solidFill>
                <a:ea typeface="+mn-ea"/>
                <a:cs typeface="+mn-cs"/>
              </a:rPr>
            </a:br>
            <a:r>
              <a:rPr lang="en-US" altLang="it-IT" sz="1923" b="1" dirty="0">
                <a:solidFill>
                  <a:schemeClr val="tx1"/>
                </a:solidFill>
                <a:ea typeface="+mn-ea"/>
                <a:cs typeface="+mn-cs"/>
              </a:rPr>
              <a:t>la </a:t>
            </a:r>
            <a:r>
              <a:rPr lang="en-US" altLang="it-IT" sz="1923" b="1" dirty="0" err="1">
                <a:solidFill>
                  <a:schemeClr val="tx1"/>
                </a:solidFill>
                <a:ea typeface="+mn-ea"/>
                <a:cs typeface="+mn-cs"/>
              </a:rPr>
              <a:t>particolare</a:t>
            </a:r>
            <a:r>
              <a:rPr lang="en-US" altLang="it-IT" sz="1923" b="1" dirty="0">
                <a:solidFill>
                  <a:schemeClr val="tx1"/>
                </a:solidFill>
                <a:ea typeface="+mn-ea"/>
                <a:cs typeface="+mn-cs"/>
              </a:rPr>
              <a:t> “</a:t>
            </a:r>
            <a:r>
              <a:rPr lang="en-US" altLang="it-IT" sz="1923" b="1" dirty="0" err="1">
                <a:solidFill>
                  <a:schemeClr val="tx1"/>
                </a:solidFill>
                <a:ea typeface="+mn-ea"/>
                <a:cs typeface="+mn-cs"/>
              </a:rPr>
              <a:t>vocazione</a:t>
            </a:r>
            <a:r>
              <a:rPr lang="en-US" altLang="it-IT" sz="1923" b="1" dirty="0">
                <a:solidFill>
                  <a:schemeClr val="tx1"/>
                </a:solidFill>
                <a:ea typeface="+mn-ea"/>
                <a:cs typeface="+mn-cs"/>
              </a:rPr>
              <a:t>” </a:t>
            </a:r>
            <a:r>
              <a:rPr lang="en-US" altLang="it-IT" sz="1923" b="1" dirty="0" err="1">
                <a:solidFill>
                  <a:schemeClr val="tx1"/>
                </a:solidFill>
                <a:ea typeface="+mn-ea"/>
                <a:cs typeface="+mn-cs"/>
              </a:rPr>
              <a:t>degli</a:t>
            </a:r>
            <a:r>
              <a:rPr lang="en-US" altLang="it-IT" sz="1923" b="1" dirty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en-US" altLang="it-IT" sz="1923" b="1" dirty="0" err="1">
                <a:solidFill>
                  <a:schemeClr val="tx1"/>
                </a:solidFill>
                <a:ea typeface="+mn-ea"/>
                <a:cs typeface="+mn-cs"/>
              </a:rPr>
              <a:t>allevamenti</a:t>
            </a:r>
            <a:r>
              <a:rPr lang="en-US" altLang="it-IT" sz="1923" b="1" dirty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en-US" altLang="it-IT" sz="1923" b="1" dirty="0" err="1">
                <a:solidFill>
                  <a:schemeClr val="tx1"/>
                </a:solidFill>
                <a:ea typeface="+mn-ea"/>
                <a:cs typeface="+mn-cs"/>
              </a:rPr>
              <a:t>alpini</a:t>
            </a:r>
            <a:endParaRPr lang="fr-FR" altLang="it-IT" sz="1923" b="1" dirty="0">
              <a:solidFill>
                <a:schemeClr val="tx1"/>
              </a:solidFill>
              <a:ea typeface="+mn-ea"/>
              <a:cs typeface="+mn-cs"/>
            </a:endParaRPr>
          </a:p>
        </p:txBody>
      </p:sp>
      <p:pic>
        <p:nvPicPr>
          <p:cNvPr id="23555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577" y="5024678"/>
            <a:ext cx="1929423" cy="189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14028" y="6190345"/>
            <a:ext cx="2082621" cy="26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en-US" sz="1094" dirty="0">
                <a:latin typeface="Tahoma" panose="020B0604030504040204" pitchFamily="34" charset="0"/>
              </a:rPr>
              <a:t>Fonte: </a:t>
            </a:r>
            <a:r>
              <a:rPr lang="it-IT" altLang="en-US" sz="1094" dirty="0" err="1">
                <a:latin typeface="Tahoma" panose="020B0604030504040204" pitchFamily="34" charset="0"/>
              </a:rPr>
              <a:t>Schellberg</a:t>
            </a:r>
            <a:r>
              <a:rPr lang="it-IT" altLang="en-US" sz="1094" dirty="0">
                <a:latin typeface="Tahoma" panose="020B0604030504040204" pitchFamily="34" charset="0"/>
              </a:rPr>
              <a:t> 2015 (</a:t>
            </a:r>
            <a:r>
              <a:rPr lang="it-IT" altLang="en-US" sz="1094" dirty="0" err="1">
                <a:latin typeface="Tahoma" panose="020B0604030504040204" pitchFamily="34" charset="0"/>
              </a:rPr>
              <a:t>mod</a:t>
            </a:r>
            <a:r>
              <a:rPr lang="it-IT" altLang="en-US" sz="1094" dirty="0">
                <a:latin typeface="Tahoma" panose="020B0604030504040204" pitchFamily="34" charset="0"/>
              </a:rPr>
              <a:t>.)</a:t>
            </a:r>
          </a:p>
        </p:txBody>
      </p:sp>
      <p:sp>
        <p:nvSpPr>
          <p:cNvPr id="7" name="Freeform 4"/>
          <p:cNvSpPr>
            <a:spLocks/>
          </p:cNvSpPr>
          <p:nvPr/>
        </p:nvSpPr>
        <p:spPr bwMode="auto">
          <a:xfrm>
            <a:off x="1610397" y="2598615"/>
            <a:ext cx="4532007" cy="2034748"/>
          </a:xfrm>
          <a:custGeom>
            <a:avLst/>
            <a:gdLst>
              <a:gd name="T0" fmla="*/ 0 w 3654"/>
              <a:gd name="T1" fmla="*/ 2147483646 h 1641"/>
              <a:gd name="T2" fmla="*/ 274697825 w 3654"/>
              <a:gd name="T3" fmla="*/ 1877515252 h 1641"/>
              <a:gd name="T4" fmla="*/ 1096268763 w 3654"/>
              <a:gd name="T5" fmla="*/ 698082354 h 1641"/>
              <a:gd name="T6" fmla="*/ 1806952825 w 3654"/>
              <a:gd name="T7" fmla="*/ 183970577 h 1641"/>
              <a:gd name="T8" fmla="*/ 2147483646 w 3654"/>
              <a:gd name="T9" fmla="*/ 22680608 h 1641"/>
              <a:gd name="T10" fmla="*/ 2147483646 w 3654"/>
              <a:gd name="T11" fmla="*/ 52922477 h 1641"/>
              <a:gd name="T12" fmla="*/ 2147483646 w 3654"/>
              <a:gd name="T13" fmla="*/ 246975265 h 1641"/>
              <a:gd name="T14" fmla="*/ 2147483646 w 3654"/>
              <a:gd name="T15" fmla="*/ 829130453 h 1641"/>
              <a:gd name="T16" fmla="*/ 2147483646 w 3654"/>
              <a:gd name="T17" fmla="*/ 1746467152 h 1641"/>
              <a:gd name="T18" fmla="*/ 2147483646 w 3654"/>
              <a:gd name="T19" fmla="*/ 2147483646 h 1641"/>
              <a:gd name="T20" fmla="*/ 2147483646 w 3654"/>
              <a:gd name="T21" fmla="*/ 2147483646 h 1641"/>
              <a:gd name="T22" fmla="*/ 2147483646 w 3654"/>
              <a:gd name="T23" fmla="*/ 2147483646 h 164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54" h="1641">
                <a:moveTo>
                  <a:pt x="0" y="924"/>
                </a:moveTo>
                <a:cubicBezTo>
                  <a:pt x="18" y="894"/>
                  <a:pt x="37" y="853"/>
                  <a:pt x="109" y="745"/>
                </a:cubicBezTo>
                <a:cubicBezTo>
                  <a:pt x="181" y="637"/>
                  <a:pt x="334" y="389"/>
                  <a:pt x="435" y="277"/>
                </a:cubicBezTo>
                <a:cubicBezTo>
                  <a:pt x="536" y="165"/>
                  <a:pt x="629" y="118"/>
                  <a:pt x="717" y="73"/>
                </a:cubicBezTo>
                <a:cubicBezTo>
                  <a:pt x="805" y="28"/>
                  <a:pt x="893" y="18"/>
                  <a:pt x="966" y="9"/>
                </a:cubicBezTo>
                <a:cubicBezTo>
                  <a:pt x="1039" y="0"/>
                  <a:pt x="1080" y="6"/>
                  <a:pt x="1158" y="21"/>
                </a:cubicBezTo>
                <a:cubicBezTo>
                  <a:pt x="1236" y="36"/>
                  <a:pt x="1317" y="47"/>
                  <a:pt x="1434" y="98"/>
                </a:cubicBezTo>
                <a:cubicBezTo>
                  <a:pt x="1551" y="149"/>
                  <a:pt x="1702" y="230"/>
                  <a:pt x="1862" y="329"/>
                </a:cubicBezTo>
                <a:cubicBezTo>
                  <a:pt x="2022" y="428"/>
                  <a:pt x="2241" y="582"/>
                  <a:pt x="2394" y="693"/>
                </a:cubicBezTo>
                <a:cubicBezTo>
                  <a:pt x="2547" y="804"/>
                  <a:pt x="2628" y="880"/>
                  <a:pt x="2778" y="994"/>
                </a:cubicBezTo>
                <a:cubicBezTo>
                  <a:pt x="2928" y="1108"/>
                  <a:pt x="3150" y="1270"/>
                  <a:pt x="3296" y="1378"/>
                </a:cubicBezTo>
                <a:cubicBezTo>
                  <a:pt x="3442" y="1486"/>
                  <a:pt x="3592" y="1599"/>
                  <a:pt x="3654" y="1641"/>
                </a:cubicBezTo>
              </a:path>
            </a:pathLst>
          </a:custGeom>
          <a:noFill/>
          <a:ln w="2540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1602765" y="2726837"/>
            <a:ext cx="4541166" cy="1587500"/>
          </a:xfrm>
          <a:custGeom>
            <a:avLst/>
            <a:gdLst>
              <a:gd name="T0" fmla="*/ 0 w 3661"/>
              <a:gd name="T1" fmla="*/ 2147483646 h 1280"/>
              <a:gd name="T2" fmla="*/ 337700908 w 3661"/>
              <a:gd name="T3" fmla="*/ 1920359063 h 1280"/>
              <a:gd name="T4" fmla="*/ 660280881 w 3661"/>
              <a:gd name="T5" fmla="*/ 1355844063 h 1280"/>
              <a:gd name="T6" fmla="*/ 1176912074 w 3661"/>
              <a:gd name="T7" fmla="*/ 677922825 h 1280"/>
              <a:gd name="T8" fmla="*/ 1675902968 w 3661"/>
              <a:gd name="T9" fmla="*/ 292338125 h 1280"/>
              <a:gd name="T10" fmla="*/ 2147483646 w 3661"/>
              <a:gd name="T11" fmla="*/ 98286888 h 1280"/>
              <a:gd name="T12" fmla="*/ 2147483646 w 3661"/>
              <a:gd name="T13" fmla="*/ 17641888 h 1280"/>
              <a:gd name="T14" fmla="*/ 2147483646 w 3661"/>
              <a:gd name="T15" fmla="*/ 65524063 h 1280"/>
              <a:gd name="T16" fmla="*/ 2147483646 w 3661"/>
              <a:gd name="T17" fmla="*/ 405745950 h 1280"/>
              <a:gd name="T18" fmla="*/ 2147483646 w 3661"/>
              <a:gd name="T19" fmla="*/ 1146671888 h 1280"/>
              <a:gd name="T20" fmla="*/ 2147483646 w 3661"/>
              <a:gd name="T21" fmla="*/ 1920359063 h 1280"/>
              <a:gd name="T22" fmla="*/ 2147483646 w 3661"/>
              <a:gd name="T23" fmla="*/ 2147483646 h 1280"/>
              <a:gd name="T24" fmla="*/ 2147483646 w 3661"/>
              <a:gd name="T25" fmla="*/ 2147483646 h 12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661" h="1280">
                <a:moveTo>
                  <a:pt x="0" y="1037"/>
                </a:moveTo>
                <a:cubicBezTo>
                  <a:pt x="45" y="941"/>
                  <a:pt x="90" y="845"/>
                  <a:pt x="134" y="762"/>
                </a:cubicBezTo>
                <a:cubicBezTo>
                  <a:pt x="178" y="679"/>
                  <a:pt x="206" y="620"/>
                  <a:pt x="262" y="538"/>
                </a:cubicBezTo>
                <a:cubicBezTo>
                  <a:pt x="318" y="456"/>
                  <a:pt x="400" y="339"/>
                  <a:pt x="467" y="269"/>
                </a:cubicBezTo>
                <a:cubicBezTo>
                  <a:pt x="534" y="199"/>
                  <a:pt x="598" y="154"/>
                  <a:pt x="665" y="116"/>
                </a:cubicBezTo>
                <a:cubicBezTo>
                  <a:pt x="732" y="78"/>
                  <a:pt x="810" y="57"/>
                  <a:pt x="870" y="39"/>
                </a:cubicBezTo>
                <a:cubicBezTo>
                  <a:pt x="930" y="21"/>
                  <a:pt x="957" y="9"/>
                  <a:pt x="1024" y="7"/>
                </a:cubicBezTo>
                <a:cubicBezTo>
                  <a:pt x="1091" y="5"/>
                  <a:pt x="1170" y="0"/>
                  <a:pt x="1273" y="26"/>
                </a:cubicBezTo>
                <a:cubicBezTo>
                  <a:pt x="1376" y="52"/>
                  <a:pt x="1479" y="89"/>
                  <a:pt x="1644" y="161"/>
                </a:cubicBezTo>
                <a:cubicBezTo>
                  <a:pt x="1809" y="233"/>
                  <a:pt x="2076" y="355"/>
                  <a:pt x="2265" y="455"/>
                </a:cubicBezTo>
                <a:cubicBezTo>
                  <a:pt x="2454" y="555"/>
                  <a:pt x="2618" y="666"/>
                  <a:pt x="2777" y="762"/>
                </a:cubicBezTo>
                <a:cubicBezTo>
                  <a:pt x="2936" y="858"/>
                  <a:pt x="3072" y="945"/>
                  <a:pt x="3219" y="1031"/>
                </a:cubicBezTo>
                <a:cubicBezTo>
                  <a:pt x="3366" y="1117"/>
                  <a:pt x="3569" y="1228"/>
                  <a:pt x="3661" y="1280"/>
                </a:cubicBez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608871" y="2534505"/>
            <a:ext cx="4541166" cy="1473017"/>
          </a:xfrm>
          <a:custGeom>
            <a:avLst/>
            <a:gdLst>
              <a:gd name="T0" fmla="*/ 0 w 3662"/>
              <a:gd name="T1" fmla="*/ 2147483646 h 1188"/>
              <a:gd name="T2" fmla="*/ 408265313 w 3662"/>
              <a:gd name="T3" fmla="*/ 2147483646 h 1188"/>
              <a:gd name="T4" fmla="*/ 1602819375 w 3662"/>
              <a:gd name="T5" fmla="*/ 1925399375 h 1188"/>
              <a:gd name="T6" fmla="*/ 2147483646 w 3662"/>
              <a:gd name="T7" fmla="*/ 1038304375 h 1188"/>
              <a:gd name="T8" fmla="*/ 2147483646 w 3662"/>
              <a:gd name="T9" fmla="*/ 375504075 h 1188"/>
              <a:gd name="T10" fmla="*/ 2147483646 w 3662"/>
              <a:gd name="T11" fmla="*/ 85685313 h 1188"/>
              <a:gd name="T12" fmla="*/ 2147483646 w 3662"/>
              <a:gd name="T13" fmla="*/ 52924075 h 1188"/>
              <a:gd name="T14" fmla="*/ 2147483646 w 3662"/>
              <a:gd name="T15" fmla="*/ 408265313 h 1188"/>
              <a:gd name="T16" fmla="*/ 2147483646 w 3662"/>
              <a:gd name="T17" fmla="*/ 975301263 h 1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662" h="1188">
                <a:moveTo>
                  <a:pt x="0" y="1188"/>
                </a:moveTo>
                <a:cubicBezTo>
                  <a:pt x="27" y="1167"/>
                  <a:pt x="56" y="1132"/>
                  <a:pt x="162" y="1061"/>
                </a:cubicBezTo>
                <a:cubicBezTo>
                  <a:pt x="268" y="990"/>
                  <a:pt x="465" y="872"/>
                  <a:pt x="636" y="764"/>
                </a:cubicBezTo>
                <a:cubicBezTo>
                  <a:pt x="807" y="656"/>
                  <a:pt x="992" y="514"/>
                  <a:pt x="1186" y="412"/>
                </a:cubicBezTo>
                <a:cubicBezTo>
                  <a:pt x="1380" y="310"/>
                  <a:pt x="1624" y="212"/>
                  <a:pt x="1800" y="149"/>
                </a:cubicBezTo>
                <a:cubicBezTo>
                  <a:pt x="1976" y="86"/>
                  <a:pt x="2108" y="55"/>
                  <a:pt x="2242" y="34"/>
                </a:cubicBezTo>
                <a:cubicBezTo>
                  <a:pt x="2376" y="13"/>
                  <a:pt x="2466" y="0"/>
                  <a:pt x="2607" y="21"/>
                </a:cubicBezTo>
                <a:cubicBezTo>
                  <a:pt x="2748" y="42"/>
                  <a:pt x="2911" y="101"/>
                  <a:pt x="3087" y="162"/>
                </a:cubicBezTo>
                <a:cubicBezTo>
                  <a:pt x="3263" y="223"/>
                  <a:pt x="3542" y="340"/>
                  <a:pt x="3662" y="387"/>
                </a:cubicBezTo>
              </a:path>
            </a:pathLst>
          </a:custGeom>
          <a:noFill/>
          <a:ln w="25400" cap="flat" cmpd="sng">
            <a:solidFill>
              <a:srgbClr val="0033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1602765" y="2610827"/>
            <a:ext cx="4539639" cy="2082067"/>
          </a:xfrm>
          <a:custGeom>
            <a:avLst/>
            <a:gdLst>
              <a:gd name="T0" fmla="*/ 0 w 3661"/>
              <a:gd name="T1" fmla="*/ 2147483646 h 1679"/>
              <a:gd name="T2" fmla="*/ 1958162368 w 3661"/>
              <a:gd name="T3" fmla="*/ 2147483646 h 1679"/>
              <a:gd name="T4" fmla="*/ 2147483646 w 3661"/>
              <a:gd name="T5" fmla="*/ 1466730662 h 1679"/>
              <a:gd name="T6" fmla="*/ 2147483646 w 3661"/>
              <a:gd name="T7" fmla="*/ 725804864 h 1679"/>
              <a:gd name="T8" fmla="*/ 2147483646 w 3661"/>
              <a:gd name="T9" fmla="*/ 272176824 h 1679"/>
              <a:gd name="T10" fmla="*/ 2147483646 w 3661"/>
              <a:gd name="T11" fmla="*/ 0 h 1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661" h="1679">
                <a:moveTo>
                  <a:pt x="0" y="1679"/>
                </a:moveTo>
                <a:cubicBezTo>
                  <a:pt x="129" y="1579"/>
                  <a:pt x="526" y="1263"/>
                  <a:pt x="777" y="1080"/>
                </a:cubicBezTo>
                <a:cubicBezTo>
                  <a:pt x="1028" y="897"/>
                  <a:pt x="1283" y="714"/>
                  <a:pt x="1509" y="582"/>
                </a:cubicBezTo>
                <a:cubicBezTo>
                  <a:pt x="1734" y="450"/>
                  <a:pt x="1923" y="367"/>
                  <a:pt x="2133" y="288"/>
                </a:cubicBezTo>
                <a:cubicBezTo>
                  <a:pt x="2343" y="209"/>
                  <a:pt x="2515" y="156"/>
                  <a:pt x="2770" y="108"/>
                </a:cubicBezTo>
                <a:cubicBezTo>
                  <a:pt x="3024" y="60"/>
                  <a:pt x="3343" y="30"/>
                  <a:pt x="3661" y="0"/>
                </a:cubicBezTo>
              </a:path>
            </a:pathLst>
          </a:custGeom>
          <a:noFill/>
          <a:ln w="25400" cap="flat" cmpd="sng">
            <a:solidFill>
              <a:srgbClr val="99CC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610397" y="2586405"/>
            <a:ext cx="4535060" cy="2133966"/>
          </a:xfrm>
          <a:custGeom>
            <a:avLst/>
            <a:gdLst>
              <a:gd name="T0" fmla="*/ 0 w 3656"/>
              <a:gd name="T1" fmla="*/ 2147483646 h 1720"/>
              <a:gd name="T2" fmla="*/ 1129030000 w 3656"/>
              <a:gd name="T3" fmla="*/ 2147483646 h 1720"/>
              <a:gd name="T4" fmla="*/ 2147483646 w 3656"/>
              <a:gd name="T5" fmla="*/ 2147483646 h 1720"/>
              <a:gd name="T6" fmla="*/ 2147483646 w 3656"/>
              <a:gd name="T7" fmla="*/ 1398687513 h 1720"/>
              <a:gd name="T8" fmla="*/ 2147483646 w 3656"/>
              <a:gd name="T9" fmla="*/ 317539688 h 1720"/>
              <a:gd name="T10" fmla="*/ 2147483646 w 3656"/>
              <a:gd name="T11" fmla="*/ 27722513 h 1720"/>
              <a:gd name="T12" fmla="*/ 2147483646 w 3656"/>
              <a:gd name="T13" fmla="*/ 156249688 h 1720"/>
              <a:gd name="T14" fmla="*/ 2147483646 w 3656"/>
              <a:gd name="T15" fmla="*/ 413305625 h 1720"/>
              <a:gd name="T16" fmla="*/ 2147483646 w 3656"/>
              <a:gd name="T17" fmla="*/ 458668438 h 1720"/>
              <a:gd name="T18" fmla="*/ 2147483646 w 3656"/>
              <a:gd name="T19" fmla="*/ 516632825 h 17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656" h="1720">
                <a:moveTo>
                  <a:pt x="0" y="1720"/>
                </a:moveTo>
                <a:cubicBezTo>
                  <a:pt x="124" y="1698"/>
                  <a:pt x="248" y="1676"/>
                  <a:pt x="448" y="1566"/>
                </a:cubicBezTo>
                <a:cubicBezTo>
                  <a:pt x="648" y="1456"/>
                  <a:pt x="967" y="1230"/>
                  <a:pt x="1203" y="1061"/>
                </a:cubicBezTo>
                <a:cubicBezTo>
                  <a:pt x="1439" y="892"/>
                  <a:pt x="1644" y="711"/>
                  <a:pt x="1862" y="555"/>
                </a:cubicBezTo>
                <a:cubicBezTo>
                  <a:pt x="2080" y="399"/>
                  <a:pt x="2325" y="217"/>
                  <a:pt x="2509" y="126"/>
                </a:cubicBezTo>
                <a:cubicBezTo>
                  <a:pt x="2693" y="35"/>
                  <a:pt x="2834" y="22"/>
                  <a:pt x="2963" y="11"/>
                </a:cubicBezTo>
                <a:cubicBezTo>
                  <a:pt x="3092" y="0"/>
                  <a:pt x="3184" y="36"/>
                  <a:pt x="3283" y="62"/>
                </a:cubicBezTo>
                <a:cubicBezTo>
                  <a:pt x="3382" y="88"/>
                  <a:pt x="3503" y="144"/>
                  <a:pt x="3557" y="164"/>
                </a:cubicBezTo>
                <a:cubicBezTo>
                  <a:pt x="3611" y="184"/>
                  <a:pt x="3588" y="175"/>
                  <a:pt x="3605" y="182"/>
                </a:cubicBezTo>
                <a:cubicBezTo>
                  <a:pt x="3622" y="189"/>
                  <a:pt x="3646" y="200"/>
                  <a:pt x="3656" y="205"/>
                </a:cubicBezTo>
              </a:path>
            </a:pathLst>
          </a:custGeom>
          <a:noFill/>
          <a:ln w="25400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1616503" y="2804686"/>
            <a:ext cx="4564063" cy="1932476"/>
          </a:xfrm>
          <a:custGeom>
            <a:avLst/>
            <a:gdLst>
              <a:gd name="T0" fmla="*/ 5040313 w 3679"/>
              <a:gd name="T1" fmla="*/ 2147483646 h 1558"/>
              <a:gd name="T2" fmla="*/ 12601576 w 3679"/>
              <a:gd name="T3" fmla="*/ 2147483646 h 1558"/>
              <a:gd name="T4" fmla="*/ 78125644 w 3679"/>
              <a:gd name="T5" fmla="*/ 2147483646 h 1558"/>
              <a:gd name="T6" fmla="*/ 141128762 w 3679"/>
              <a:gd name="T7" fmla="*/ 985381888 h 1558"/>
              <a:gd name="T8" fmla="*/ 173891590 w 3679"/>
              <a:gd name="T9" fmla="*/ 211693125 h 1558"/>
              <a:gd name="T10" fmla="*/ 463708790 w 3679"/>
              <a:gd name="T11" fmla="*/ 17641888 h 1558"/>
              <a:gd name="T12" fmla="*/ 1139110723 w 3679"/>
              <a:gd name="T13" fmla="*/ 98286888 h 1558"/>
              <a:gd name="T14" fmla="*/ 1978323619 w 3679"/>
              <a:gd name="T15" fmla="*/ 277217188 h 1558"/>
              <a:gd name="T16" fmla="*/ 2147483646 w 3679"/>
              <a:gd name="T17" fmla="*/ 577116575 h 1558"/>
              <a:gd name="T18" fmla="*/ 2147483646 w 3679"/>
              <a:gd name="T19" fmla="*/ 816530625 h 1558"/>
              <a:gd name="T20" fmla="*/ 2147483646 w 3679"/>
              <a:gd name="T21" fmla="*/ 2147483646 h 1558"/>
              <a:gd name="T22" fmla="*/ 2147483646 w 3679"/>
              <a:gd name="T23" fmla="*/ 2147483646 h 155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9" h="1558">
                <a:moveTo>
                  <a:pt x="2" y="1531"/>
                </a:moveTo>
                <a:cubicBezTo>
                  <a:pt x="3" y="1526"/>
                  <a:pt x="0" y="1558"/>
                  <a:pt x="5" y="1498"/>
                </a:cubicBezTo>
                <a:cubicBezTo>
                  <a:pt x="10" y="1438"/>
                  <a:pt x="23" y="1356"/>
                  <a:pt x="31" y="1172"/>
                </a:cubicBezTo>
                <a:cubicBezTo>
                  <a:pt x="39" y="988"/>
                  <a:pt x="50" y="572"/>
                  <a:pt x="56" y="391"/>
                </a:cubicBezTo>
                <a:cubicBezTo>
                  <a:pt x="62" y="210"/>
                  <a:pt x="48" y="148"/>
                  <a:pt x="69" y="84"/>
                </a:cubicBezTo>
                <a:cubicBezTo>
                  <a:pt x="90" y="20"/>
                  <a:pt x="120" y="14"/>
                  <a:pt x="184" y="7"/>
                </a:cubicBezTo>
                <a:cubicBezTo>
                  <a:pt x="248" y="0"/>
                  <a:pt x="352" y="22"/>
                  <a:pt x="452" y="39"/>
                </a:cubicBezTo>
                <a:cubicBezTo>
                  <a:pt x="552" y="56"/>
                  <a:pt x="662" y="78"/>
                  <a:pt x="785" y="110"/>
                </a:cubicBezTo>
                <a:cubicBezTo>
                  <a:pt x="908" y="142"/>
                  <a:pt x="1063" y="193"/>
                  <a:pt x="1189" y="229"/>
                </a:cubicBezTo>
                <a:cubicBezTo>
                  <a:pt x="1315" y="265"/>
                  <a:pt x="1183" y="216"/>
                  <a:pt x="1539" y="324"/>
                </a:cubicBezTo>
                <a:cubicBezTo>
                  <a:pt x="1895" y="432"/>
                  <a:pt x="2973" y="753"/>
                  <a:pt x="3326" y="876"/>
                </a:cubicBezTo>
                <a:cubicBezTo>
                  <a:pt x="3679" y="999"/>
                  <a:pt x="3590" y="1022"/>
                  <a:pt x="3659" y="1060"/>
                </a:cubicBezTo>
              </a:path>
            </a:pathLst>
          </a:custGeom>
          <a:noFill/>
          <a:ln w="254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1608870" y="2522293"/>
            <a:ext cx="0" cy="230950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1610397" y="5269890"/>
            <a:ext cx="4612909" cy="1679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23565" name="Text Box 12"/>
          <p:cNvSpPr txBox="1">
            <a:spLocks noChangeArrowheads="1"/>
          </p:cNvSpPr>
          <p:nvPr/>
        </p:nvSpPr>
        <p:spPr bwMode="auto">
          <a:xfrm>
            <a:off x="6156142" y="2348279"/>
            <a:ext cx="1567656" cy="282392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it-IT" altLang="de-DE" sz="1250">
                <a:ea typeface="MS PGothic" panose="020B0600070205080204" pitchFamily="34" charset="-128"/>
              </a:rPr>
              <a:t>Qualità del foraggio</a:t>
            </a:r>
          </a:p>
        </p:txBody>
      </p:sp>
      <p:sp>
        <p:nvSpPr>
          <p:cNvPr id="23566" name="Text Box 13"/>
          <p:cNvSpPr txBox="1">
            <a:spLocks noChangeArrowheads="1"/>
          </p:cNvSpPr>
          <p:nvPr/>
        </p:nvSpPr>
        <p:spPr bwMode="auto">
          <a:xfrm>
            <a:off x="6150037" y="2726837"/>
            <a:ext cx="1532548" cy="284693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it-IT" altLang="de-DE" sz="1250">
                <a:ea typeface="MS PGothic" panose="020B0600070205080204" pitchFamily="34" charset="-128"/>
              </a:rPr>
              <a:t>Produttività</a:t>
            </a:r>
          </a:p>
        </p:txBody>
      </p:sp>
      <p:sp>
        <p:nvSpPr>
          <p:cNvPr id="23567" name="Text Box 14"/>
          <p:cNvSpPr txBox="1">
            <a:spLocks noChangeArrowheads="1"/>
          </p:cNvSpPr>
          <p:nvPr/>
        </p:nvSpPr>
        <p:spPr bwMode="auto">
          <a:xfrm>
            <a:off x="6142404" y="3111500"/>
            <a:ext cx="2326298" cy="284693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it-IT" altLang="de-DE" sz="1250">
                <a:ea typeface="MS PGothic" panose="020B0600070205080204" pitchFamily="34" charset="-128"/>
              </a:rPr>
              <a:t>Immobilizzazione di CO2</a:t>
            </a:r>
          </a:p>
        </p:txBody>
      </p:sp>
      <p:sp>
        <p:nvSpPr>
          <p:cNvPr id="23568" name="Text Box 15"/>
          <p:cNvSpPr txBox="1">
            <a:spLocks noChangeArrowheads="1"/>
          </p:cNvSpPr>
          <p:nvPr/>
        </p:nvSpPr>
        <p:spPr bwMode="auto">
          <a:xfrm>
            <a:off x="6197356" y="4160167"/>
            <a:ext cx="1790517" cy="284693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it-IT" altLang="de-DE" sz="1250">
                <a:ea typeface="MS PGothic" panose="020B0600070205080204" pitchFamily="34" charset="-128"/>
              </a:rPr>
              <a:t>Estetica del paesaggio</a:t>
            </a:r>
          </a:p>
        </p:txBody>
      </p:sp>
      <p:sp>
        <p:nvSpPr>
          <p:cNvPr id="23569" name="Text Box 16"/>
          <p:cNvSpPr txBox="1">
            <a:spLocks noChangeArrowheads="1"/>
          </p:cNvSpPr>
          <p:nvPr/>
        </p:nvSpPr>
        <p:spPr bwMode="auto">
          <a:xfrm>
            <a:off x="6179038" y="3879301"/>
            <a:ext cx="2016431" cy="284693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it-IT" altLang="de-DE" sz="1250">
                <a:ea typeface="MS PGothic" panose="020B0600070205080204" pitchFamily="34" charset="-128"/>
              </a:rPr>
              <a:t>Protezione dall‘erosione</a:t>
            </a:r>
          </a:p>
        </p:txBody>
      </p:sp>
      <p:sp>
        <p:nvSpPr>
          <p:cNvPr id="23570" name="Text Box 17"/>
          <p:cNvSpPr txBox="1">
            <a:spLocks noChangeArrowheads="1"/>
          </p:cNvSpPr>
          <p:nvPr/>
        </p:nvSpPr>
        <p:spPr bwMode="auto">
          <a:xfrm>
            <a:off x="6197356" y="4511248"/>
            <a:ext cx="1718774" cy="284693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3714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3714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it-IT" altLang="de-DE" sz="1250">
                <a:ea typeface="MS PGothic" panose="020B0600070205080204" pitchFamily="34" charset="-128"/>
              </a:rPr>
              <a:t>Biodiversità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3057464" y="5297365"/>
            <a:ext cx="1656223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/>
              <a:t>Intensità gestionale</a:t>
            </a: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1602765" y="5574933"/>
            <a:ext cx="4115842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357173">
              <a:spcBef>
                <a:spcPct val="0"/>
              </a:spcBef>
              <a:buNone/>
              <a:defRPr/>
            </a:pPr>
            <a:r>
              <a:rPr lang="it-IT" altLang="de-DE" sz="1328" dirty="0"/>
              <a:t>(</a:t>
            </a:r>
            <a:r>
              <a:rPr lang="it-IT" altLang="de-DE" sz="1328" dirty="0" smtClean="0"/>
              <a:t>concimazione, frequenza </a:t>
            </a:r>
            <a:r>
              <a:rPr lang="it-IT" altLang="de-DE" sz="1328" dirty="0"/>
              <a:t>di </a:t>
            </a:r>
            <a:r>
              <a:rPr lang="it-IT" altLang="de-DE" sz="1328" dirty="0" smtClean="0"/>
              <a:t>utilizzo, carico </a:t>
            </a:r>
            <a:r>
              <a:rPr lang="it-IT" altLang="de-DE" sz="1328" dirty="0"/>
              <a:t>animale)</a:t>
            </a: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894496" y="5005815"/>
            <a:ext cx="1035861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/>
              <a:t>abbandono</a:t>
            </a: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2651431" y="5010394"/>
            <a:ext cx="638316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/>
              <a:t>bassa</a:t>
            </a: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3875637" y="5013447"/>
            <a:ext cx="647934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/>
              <a:t>media</a:t>
            </a: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5136479" y="5027186"/>
            <a:ext cx="460382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/>
              <a:t>alta</a:t>
            </a: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1160096" y="2519240"/>
            <a:ext cx="460382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/>
              <a:t>alto</a:t>
            </a: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1022717" y="3586224"/>
            <a:ext cx="647934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/>
              <a:t>medio</a:t>
            </a: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1024243" y="4596729"/>
            <a:ext cx="638316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/>
              <a:t>basso</a:t>
            </a: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 rot="16200000">
            <a:off x="-265523" y="3506573"/>
            <a:ext cx="2451312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 dirty="0"/>
              <a:t>Livello dei servizi </a:t>
            </a:r>
            <a:r>
              <a:rPr lang="it-IT" altLang="de-DE" sz="1328" dirty="0" err="1"/>
              <a:t>ecosistemici</a:t>
            </a:r>
            <a:endParaRPr lang="it-IT" altLang="de-DE" sz="1328" dirty="0"/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>
            <a:off x="1608870" y="4840960"/>
            <a:ext cx="4544219" cy="2137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 flipV="1">
            <a:off x="6146984" y="2545191"/>
            <a:ext cx="0" cy="231866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357173">
              <a:defRPr/>
            </a:pPr>
            <a:endParaRPr lang="it-IT" sz="1328">
              <a:ea typeface="ＭＳ Ｐゴシック" panose="020B0600070205080204" pitchFamily="34" charset="-128"/>
            </a:endParaRPr>
          </a:p>
        </p:txBody>
      </p:sp>
      <p:sp>
        <p:nvSpPr>
          <p:cNvPr id="33" name="Text Box 33"/>
          <p:cNvSpPr txBox="1">
            <a:spLocks noChangeArrowheads="1"/>
          </p:cNvSpPr>
          <p:nvPr/>
        </p:nvSpPr>
        <p:spPr bwMode="auto">
          <a:xfrm>
            <a:off x="5968390" y="5033291"/>
            <a:ext cx="931665" cy="29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D3CE98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357173">
              <a:spcBef>
                <a:spcPct val="0"/>
              </a:spcBef>
              <a:buNone/>
              <a:defRPr/>
            </a:pPr>
            <a:r>
              <a:rPr lang="it-IT" altLang="de-DE" sz="1328"/>
              <a:t>eccessiva</a:t>
            </a:r>
          </a:p>
        </p:txBody>
      </p:sp>
    </p:spTree>
    <p:extLst>
      <p:ext uri="{BB962C8B-B14F-4D97-AF65-F5344CB8AC3E}">
        <p14:creationId xmlns:p14="http://schemas.microsoft.com/office/powerpoint/2010/main" val="1509016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3700464" y="2995614"/>
            <a:ext cx="2376487" cy="1150937"/>
          </a:xfrm>
          <a:prstGeom prst="ellips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>
              <a:spcBef>
                <a:spcPct val="0"/>
              </a:spcBef>
              <a:buNone/>
            </a:pPr>
            <a:endParaRPr lang="it-IT" altLang="de-DE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17268" y="3116471"/>
            <a:ext cx="209589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457200">
              <a:spcBef>
                <a:spcPct val="0"/>
              </a:spcBef>
              <a:buNone/>
            </a:pPr>
            <a:r>
              <a:rPr lang="it-IT" altLang="en-US" sz="2800" dirty="0" smtClean="0"/>
              <a:t>Allevamenti montani</a:t>
            </a:r>
            <a:endParaRPr lang="it-IT" altLang="en-US" sz="2800" dirty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05376" y="3540126"/>
            <a:ext cx="2065822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algn="ctr" defTabSz="457200">
              <a:buFont typeface="Arial" panose="020B0604020202020204" pitchFamily="34" charset="0"/>
              <a:buNone/>
              <a:defRPr sz="2000">
                <a:latin typeface="+mj-lt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en-US" dirty="0" err="1"/>
              <a:t>Protez</a:t>
            </a:r>
            <a:r>
              <a:rPr lang="it-IT" altLang="en-US" dirty="0"/>
              <a:t>. dell’acqua</a:t>
            </a:r>
            <a:br>
              <a:rPr lang="it-IT" altLang="en-US" dirty="0"/>
            </a:br>
            <a:r>
              <a:rPr lang="it-IT" altLang="en-US" dirty="0"/>
              <a:t>(filtro, riserva)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 rot="-5118268">
            <a:off x="3323432" y="3020219"/>
            <a:ext cx="142875" cy="503238"/>
          </a:xfrm>
          <a:prstGeom prst="upArrow">
            <a:avLst>
              <a:gd name="adj1" fmla="val 50000"/>
              <a:gd name="adj2" fmla="val 88056"/>
            </a:avLst>
          </a:prstGeom>
          <a:solidFill>
            <a:srgbClr val="CCFF33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>
              <a:spcBef>
                <a:spcPct val="0"/>
              </a:spcBef>
              <a:buNone/>
            </a:pPr>
            <a:endParaRPr lang="it-IT" altLang="de-DE"/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4638675" y="2262188"/>
            <a:ext cx="171450" cy="652462"/>
          </a:xfrm>
          <a:prstGeom prst="upArrow">
            <a:avLst>
              <a:gd name="adj1" fmla="val 50000"/>
              <a:gd name="adj2" fmla="val 95139"/>
            </a:avLst>
          </a:prstGeom>
          <a:solidFill>
            <a:srgbClr val="CCFF33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>
              <a:spcBef>
                <a:spcPct val="0"/>
              </a:spcBef>
              <a:buNone/>
            </a:pPr>
            <a:endParaRPr lang="it-IT" altLang="de-DE"/>
          </a:p>
        </p:txBody>
      </p: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1954507" y="1892301"/>
            <a:ext cx="1712327" cy="101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it-IT"/>
            </a:defPPr>
            <a:lvl1pPr algn="ctr" defTabSz="457200">
              <a:buFont typeface="Arial" panose="020B0604020202020204" pitchFamily="34" charset="0"/>
              <a:buNone/>
              <a:defRPr sz="2000">
                <a:latin typeface="+mj-lt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en-US" dirty="0"/>
              <a:t>Paesaggio,</a:t>
            </a:r>
          </a:p>
          <a:p>
            <a:r>
              <a:rPr lang="it-IT" altLang="en-US" dirty="0"/>
              <a:t>diversità d’uso</a:t>
            </a:r>
            <a:br>
              <a:rPr lang="it-IT" altLang="en-US" dirty="0"/>
            </a:br>
            <a:r>
              <a:rPr lang="it-IT" altLang="en-US" dirty="0"/>
              <a:t>del territorio  </a:t>
            </a:r>
          </a:p>
        </p:txBody>
      </p:sp>
      <p:sp>
        <p:nvSpPr>
          <p:cNvPr id="15368" name="AutoShape 9"/>
          <p:cNvSpPr>
            <a:spLocks noChangeArrowheads="1"/>
          </p:cNvSpPr>
          <p:nvPr/>
        </p:nvSpPr>
        <p:spPr bwMode="auto">
          <a:xfrm rot="-3355139">
            <a:off x="3699670" y="2694783"/>
            <a:ext cx="142875" cy="503237"/>
          </a:xfrm>
          <a:prstGeom prst="upArrow">
            <a:avLst>
              <a:gd name="adj1" fmla="val 50000"/>
              <a:gd name="adj2" fmla="val 88055"/>
            </a:avLst>
          </a:prstGeom>
          <a:solidFill>
            <a:srgbClr val="CCFF33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>
              <a:spcBef>
                <a:spcPct val="0"/>
              </a:spcBef>
              <a:buNone/>
            </a:pPr>
            <a:endParaRPr lang="it-IT" altLang="de-DE"/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2803523" y="4494214"/>
            <a:ext cx="1773241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algn="ctr" defTabSz="457200">
              <a:buFont typeface="Arial" panose="020B0604020202020204" pitchFamily="34" charset="0"/>
              <a:buNone/>
              <a:defRPr sz="2000">
                <a:latin typeface="+mj-lt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en-US" dirty="0"/>
              <a:t>Habitat per</a:t>
            </a:r>
          </a:p>
          <a:p>
            <a:r>
              <a:rPr lang="it-IT" altLang="en-US" dirty="0"/>
              <a:t>flora and fauna</a:t>
            </a:r>
          </a:p>
        </p:txBody>
      </p:sp>
      <p:sp>
        <p:nvSpPr>
          <p:cNvPr id="15370" name="AutoShape 11"/>
          <p:cNvSpPr>
            <a:spLocks noChangeArrowheads="1"/>
          </p:cNvSpPr>
          <p:nvPr/>
        </p:nvSpPr>
        <p:spPr bwMode="auto">
          <a:xfrm rot="2493993">
            <a:off x="6100764" y="2776539"/>
            <a:ext cx="142875" cy="503237"/>
          </a:xfrm>
          <a:prstGeom prst="upArrow">
            <a:avLst>
              <a:gd name="adj1" fmla="val 50000"/>
              <a:gd name="adj2" fmla="val 88055"/>
            </a:avLst>
          </a:prstGeom>
          <a:solidFill>
            <a:srgbClr val="CCFF33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>
              <a:spcBef>
                <a:spcPct val="0"/>
              </a:spcBef>
              <a:buNone/>
            </a:pPr>
            <a:endParaRPr lang="it-IT" altLang="de-DE"/>
          </a:p>
        </p:txBody>
      </p:sp>
      <p:sp>
        <p:nvSpPr>
          <p:cNvPr id="15371" name="Text Box 12"/>
          <p:cNvSpPr txBox="1">
            <a:spLocks noChangeArrowheads="1"/>
          </p:cNvSpPr>
          <p:nvPr/>
        </p:nvSpPr>
        <p:spPr bwMode="auto">
          <a:xfrm>
            <a:off x="6318765" y="3130038"/>
            <a:ext cx="2431025" cy="13234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it-IT"/>
            </a:defPPr>
            <a:lvl1pPr algn="ctr" defTabSz="457200">
              <a:buFont typeface="Arial" panose="020B0604020202020204" pitchFamily="34" charset="0"/>
              <a:buNone/>
              <a:defRPr sz="2000">
                <a:latin typeface="+mj-lt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en-US" dirty="0"/>
              <a:t>Protezione dall’erosione,</a:t>
            </a:r>
          </a:p>
          <a:p>
            <a:r>
              <a:rPr lang="it-IT" altLang="en-US" dirty="0"/>
              <a:t>prevenzione di catastrofi naturali</a:t>
            </a:r>
          </a:p>
        </p:txBody>
      </p:sp>
      <p:sp>
        <p:nvSpPr>
          <p:cNvPr id="15372" name="Text Box 13"/>
          <p:cNvSpPr txBox="1">
            <a:spLocks noChangeArrowheads="1"/>
          </p:cNvSpPr>
          <p:nvPr/>
        </p:nvSpPr>
        <p:spPr bwMode="auto">
          <a:xfrm>
            <a:off x="4915016" y="4513264"/>
            <a:ext cx="1420582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algn="ctr" defTabSz="457200">
              <a:buFont typeface="Arial" panose="020B0604020202020204" pitchFamily="34" charset="0"/>
              <a:buNone/>
              <a:defRPr sz="2000">
                <a:latin typeface="+mj-lt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en-US" dirty="0" err="1"/>
              <a:t>Immobi</a:t>
            </a:r>
            <a:r>
              <a:rPr lang="en-US" altLang="en-US" dirty="0" err="1"/>
              <a:t>lizz</a:t>
            </a:r>
            <a:r>
              <a:rPr lang="en-US" altLang="en-US" dirty="0"/>
              <a:t>.</a:t>
            </a:r>
            <a:br>
              <a:rPr lang="en-US" altLang="en-US" dirty="0"/>
            </a:br>
            <a:r>
              <a:rPr lang="en-US" altLang="en-US" dirty="0"/>
              <a:t>di </a:t>
            </a:r>
            <a:r>
              <a:rPr lang="it-IT" altLang="en-US" dirty="0"/>
              <a:t>CO2</a:t>
            </a:r>
          </a:p>
        </p:txBody>
      </p:sp>
      <p:sp>
        <p:nvSpPr>
          <p:cNvPr id="15373" name="AutoShape 14"/>
          <p:cNvSpPr>
            <a:spLocks noChangeArrowheads="1"/>
          </p:cNvSpPr>
          <p:nvPr/>
        </p:nvSpPr>
        <p:spPr bwMode="auto">
          <a:xfrm rot="5118268" flipV="1">
            <a:off x="3267870" y="3571083"/>
            <a:ext cx="142875" cy="503237"/>
          </a:xfrm>
          <a:prstGeom prst="upArrow">
            <a:avLst>
              <a:gd name="adj1" fmla="val 50000"/>
              <a:gd name="adj2" fmla="val 88055"/>
            </a:avLst>
          </a:prstGeom>
          <a:solidFill>
            <a:srgbClr val="CCFF33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>
              <a:spcBef>
                <a:spcPct val="0"/>
              </a:spcBef>
              <a:buNone/>
            </a:pPr>
            <a:endParaRPr lang="it-IT" altLang="de-DE"/>
          </a:p>
        </p:txBody>
      </p:sp>
      <p:sp>
        <p:nvSpPr>
          <p:cNvPr id="15374" name="AutoShape 15"/>
          <p:cNvSpPr>
            <a:spLocks noChangeArrowheads="1"/>
          </p:cNvSpPr>
          <p:nvPr/>
        </p:nvSpPr>
        <p:spPr bwMode="auto">
          <a:xfrm rot="20693265" flipV="1">
            <a:off x="5448301" y="4140200"/>
            <a:ext cx="142875" cy="503238"/>
          </a:xfrm>
          <a:prstGeom prst="upArrow">
            <a:avLst>
              <a:gd name="adj1" fmla="val 50000"/>
              <a:gd name="adj2" fmla="val 88056"/>
            </a:avLst>
          </a:prstGeom>
          <a:solidFill>
            <a:srgbClr val="CCFF33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>
              <a:spcBef>
                <a:spcPct val="0"/>
              </a:spcBef>
              <a:buNone/>
            </a:pPr>
            <a:endParaRPr lang="it-IT" altLang="de-DE"/>
          </a:p>
        </p:txBody>
      </p:sp>
      <p:sp>
        <p:nvSpPr>
          <p:cNvPr id="15375" name="Text Box 16"/>
          <p:cNvSpPr txBox="1">
            <a:spLocks noChangeArrowheads="1"/>
          </p:cNvSpPr>
          <p:nvPr/>
        </p:nvSpPr>
        <p:spPr bwMode="auto">
          <a:xfrm>
            <a:off x="3700464" y="1237243"/>
            <a:ext cx="2124299" cy="101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algn="ctr" defTabSz="457200">
              <a:buFont typeface="Arial" panose="020B0604020202020204" pitchFamily="34" charset="0"/>
              <a:buNone/>
              <a:defRPr sz="2000">
                <a:latin typeface="+mj-lt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en-US" dirty="0"/>
              <a:t>Fonte di reddito</a:t>
            </a:r>
            <a:br>
              <a:rPr lang="it-IT" altLang="en-US" dirty="0"/>
            </a:br>
            <a:r>
              <a:rPr lang="it-IT" altLang="en-US" dirty="0"/>
              <a:t>per la popolazione</a:t>
            </a:r>
            <a:br>
              <a:rPr lang="it-IT" altLang="en-US" dirty="0"/>
            </a:br>
            <a:r>
              <a:rPr lang="it-IT" altLang="en-US" dirty="0"/>
              <a:t>locale  </a:t>
            </a:r>
          </a:p>
        </p:txBody>
      </p:sp>
      <p:sp>
        <p:nvSpPr>
          <p:cNvPr id="15376" name="Text Box 17"/>
          <p:cNvSpPr txBox="1">
            <a:spLocks noChangeArrowheads="1"/>
          </p:cNvSpPr>
          <p:nvPr/>
        </p:nvSpPr>
        <p:spPr bwMode="auto">
          <a:xfrm>
            <a:off x="805680" y="3014663"/>
            <a:ext cx="1931939" cy="400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algn="ctr" defTabSz="457200">
              <a:buFont typeface="Arial" panose="020B0604020202020204" pitchFamily="34" charset="0"/>
              <a:buNone/>
              <a:defRPr sz="2000">
                <a:latin typeface="+mj-lt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en-US" dirty="0"/>
              <a:t>Aspetti ricreativi</a:t>
            </a:r>
          </a:p>
        </p:txBody>
      </p:sp>
      <p:sp>
        <p:nvSpPr>
          <p:cNvPr id="15377" name="AutoShape 18"/>
          <p:cNvSpPr>
            <a:spLocks noChangeArrowheads="1"/>
          </p:cNvSpPr>
          <p:nvPr/>
        </p:nvSpPr>
        <p:spPr bwMode="auto">
          <a:xfrm rot="1854218" flipV="1">
            <a:off x="4094164" y="4089400"/>
            <a:ext cx="142875" cy="503238"/>
          </a:xfrm>
          <a:prstGeom prst="upArrow">
            <a:avLst>
              <a:gd name="adj1" fmla="val 50000"/>
              <a:gd name="adj2" fmla="val 88056"/>
            </a:avLst>
          </a:prstGeom>
          <a:solidFill>
            <a:srgbClr val="CCFF33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>
              <a:spcBef>
                <a:spcPct val="0"/>
              </a:spcBef>
              <a:buNone/>
            </a:pPr>
            <a:endParaRPr lang="it-IT" altLang="de-DE"/>
          </a:p>
        </p:txBody>
      </p:sp>
      <p:sp>
        <p:nvSpPr>
          <p:cNvPr id="15378" name="AutoShape 23"/>
          <p:cNvSpPr>
            <a:spLocks noChangeArrowheads="1"/>
          </p:cNvSpPr>
          <p:nvPr/>
        </p:nvSpPr>
        <p:spPr bwMode="auto">
          <a:xfrm rot="5411565" flipH="1">
            <a:off x="6347620" y="3312320"/>
            <a:ext cx="142875" cy="503237"/>
          </a:xfrm>
          <a:prstGeom prst="upArrow">
            <a:avLst>
              <a:gd name="adj1" fmla="val 50000"/>
              <a:gd name="adj2" fmla="val 88055"/>
            </a:avLst>
          </a:prstGeom>
          <a:solidFill>
            <a:srgbClr val="CCFF33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>
              <a:spcBef>
                <a:spcPct val="0"/>
              </a:spcBef>
              <a:buNone/>
            </a:pPr>
            <a:endParaRPr lang="it-IT" altLang="de-DE"/>
          </a:p>
        </p:txBody>
      </p:sp>
      <p:grpSp>
        <p:nvGrpSpPr>
          <p:cNvPr id="15379" name="Group 40"/>
          <p:cNvGrpSpPr>
            <a:grpSpLocks/>
          </p:cNvGrpSpPr>
          <p:nvPr/>
        </p:nvGrpSpPr>
        <p:grpSpPr bwMode="auto">
          <a:xfrm>
            <a:off x="2298701" y="4229102"/>
            <a:ext cx="4970463" cy="1973263"/>
            <a:chOff x="1328" y="2664"/>
            <a:chExt cx="3131" cy="1243"/>
          </a:xfrm>
        </p:grpSpPr>
        <p:sp>
          <p:nvSpPr>
            <p:cNvPr id="15399" name="Text Box 24"/>
            <p:cNvSpPr txBox="1">
              <a:spLocks noChangeArrowheads="1"/>
            </p:cNvSpPr>
            <p:nvPr/>
          </p:nvSpPr>
          <p:spPr bwMode="auto">
            <a:xfrm>
              <a:off x="1950" y="3674"/>
              <a:ext cx="1815" cy="233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457200">
                <a:spcBef>
                  <a:spcPct val="0"/>
                </a:spcBef>
                <a:buNone/>
              </a:pPr>
              <a:r>
                <a:rPr lang="it-IT" altLang="en-US" sz="2400" dirty="0" smtClean="0"/>
                <a:t>SOCIETÀ</a:t>
              </a:r>
              <a:endParaRPr lang="it-IT" altLang="en-US" sz="2400" dirty="0"/>
            </a:p>
          </p:txBody>
        </p:sp>
        <p:sp>
          <p:nvSpPr>
            <p:cNvPr id="15400" name="AutoShape 25"/>
            <p:cNvSpPr>
              <a:spLocks noChangeArrowheads="1"/>
            </p:cNvSpPr>
            <p:nvPr/>
          </p:nvSpPr>
          <p:spPr bwMode="auto">
            <a:xfrm rot="2821145" flipV="1">
              <a:off x="4038" y="2979"/>
              <a:ext cx="90" cy="753"/>
            </a:xfrm>
            <a:prstGeom prst="upArrow">
              <a:avLst>
                <a:gd name="adj1" fmla="val 50000"/>
                <a:gd name="adj2" fmla="val 209167"/>
              </a:avLst>
            </a:prstGeom>
            <a:solidFill>
              <a:srgbClr val="CC33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  <p:sp>
          <p:nvSpPr>
            <p:cNvPr id="15401" name="AutoShape 26"/>
            <p:cNvSpPr>
              <a:spLocks noChangeArrowheads="1"/>
            </p:cNvSpPr>
            <p:nvPr/>
          </p:nvSpPr>
          <p:spPr bwMode="auto">
            <a:xfrm rot="38297" flipV="1">
              <a:off x="3424" y="3332"/>
              <a:ext cx="90" cy="317"/>
            </a:xfrm>
            <a:prstGeom prst="upArrow">
              <a:avLst>
                <a:gd name="adj1" fmla="val 50000"/>
                <a:gd name="adj2" fmla="val 88056"/>
              </a:avLst>
            </a:prstGeom>
            <a:solidFill>
              <a:srgbClr val="CC33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  <p:sp>
          <p:nvSpPr>
            <p:cNvPr id="15402" name="AutoShape 27"/>
            <p:cNvSpPr>
              <a:spLocks noChangeArrowheads="1"/>
            </p:cNvSpPr>
            <p:nvPr/>
          </p:nvSpPr>
          <p:spPr bwMode="auto">
            <a:xfrm rot="19728568" flipV="1">
              <a:off x="2255" y="3319"/>
              <a:ext cx="90" cy="317"/>
            </a:xfrm>
            <a:prstGeom prst="upArrow">
              <a:avLst>
                <a:gd name="adj1" fmla="val 50000"/>
                <a:gd name="adj2" fmla="val 88056"/>
              </a:avLst>
            </a:prstGeom>
            <a:solidFill>
              <a:srgbClr val="CC33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  <p:sp>
          <p:nvSpPr>
            <p:cNvPr id="15403" name="AutoShape 28"/>
            <p:cNvSpPr>
              <a:spLocks noChangeArrowheads="1"/>
            </p:cNvSpPr>
            <p:nvPr/>
          </p:nvSpPr>
          <p:spPr bwMode="auto">
            <a:xfrm rot="18960065" flipV="1">
              <a:off x="1328" y="2664"/>
              <a:ext cx="90" cy="1230"/>
            </a:xfrm>
            <a:prstGeom prst="upArrow">
              <a:avLst>
                <a:gd name="adj1" fmla="val 50000"/>
                <a:gd name="adj2" fmla="val 341667"/>
              </a:avLst>
            </a:prstGeom>
            <a:solidFill>
              <a:srgbClr val="CC33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</p:grpSp>
      <p:grpSp>
        <p:nvGrpSpPr>
          <p:cNvPr id="15380" name="Group 44"/>
          <p:cNvGrpSpPr>
            <a:grpSpLocks/>
          </p:cNvGrpSpPr>
          <p:nvPr/>
        </p:nvGrpSpPr>
        <p:grpSpPr bwMode="auto">
          <a:xfrm>
            <a:off x="6616701" y="1285876"/>
            <a:ext cx="2354263" cy="619125"/>
            <a:chOff x="4209" y="810"/>
            <a:chExt cx="1322" cy="390"/>
          </a:xfrm>
        </p:grpSpPr>
        <p:sp>
          <p:nvSpPr>
            <p:cNvPr id="15397" name="AutoShape 29"/>
            <p:cNvSpPr>
              <a:spLocks noChangeArrowheads="1"/>
            </p:cNvSpPr>
            <p:nvPr/>
          </p:nvSpPr>
          <p:spPr bwMode="auto">
            <a:xfrm rot="2493993">
              <a:off x="4479" y="1064"/>
              <a:ext cx="90" cy="136"/>
            </a:xfrm>
            <a:prstGeom prst="upArrow">
              <a:avLst>
                <a:gd name="adj1" fmla="val 50000"/>
                <a:gd name="adj2" fmla="val 37778"/>
              </a:avLst>
            </a:prstGeom>
            <a:solidFill>
              <a:srgbClr val="CC33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  <p:sp>
          <p:nvSpPr>
            <p:cNvPr id="15398" name="Text Box 30"/>
            <p:cNvSpPr txBox="1">
              <a:spLocks noChangeArrowheads="1"/>
            </p:cNvSpPr>
            <p:nvPr/>
          </p:nvSpPr>
          <p:spPr bwMode="auto">
            <a:xfrm>
              <a:off x="4209" y="810"/>
              <a:ext cx="1322" cy="233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457200">
                <a:spcBef>
                  <a:spcPct val="0"/>
                </a:spcBef>
                <a:buNone/>
              </a:pPr>
              <a:r>
                <a:rPr lang="it-IT" altLang="en-US" sz="2400"/>
                <a:t>CONSUMATORI</a:t>
              </a:r>
            </a:p>
          </p:txBody>
        </p:sp>
      </p:grpSp>
      <p:cxnSp>
        <p:nvCxnSpPr>
          <p:cNvPr id="15381" name="AutoShape 31"/>
          <p:cNvCxnSpPr>
            <a:cxnSpLocks noChangeShapeType="1"/>
            <a:stCxn id="15388" idx="0"/>
            <a:endCxn id="15398" idx="3"/>
          </p:cNvCxnSpPr>
          <p:nvPr/>
        </p:nvCxnSpPr>
        <p:spPr bwMode="auto">
          <a:xfrm rot="16200000" flipH="1">
            <a:off x="5068888" y="-2431256"/>
            <a:ext cx="213519" cy="7590631"/>
          </a:xfrm>
          <a:prstGeom prst="bentConnector4">
            <a:avLst>
              <a:gd name="adj1" fmla="val -107063"/>
              <a:gd name="adj2" fmla="val 103012"/>
            </a:avLst>
          </a:prstGeom>
          <a:noFill/>
          <a:ln w="38100">
            <a:solidFill>
              <a:srgbClr val="CC3300"/>
            </a:solidFill>
            <a:miter lim="800000"/>
            <a:headEnd type="triangle" w="lg" len="lg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grpSp>
        <p:nvGrpSpPr>
          <p:cNvPr id="15382" name="Group 29"/>
          <p:cNvGrpSpPr>
            <a:grpSpLocks/>
          </p:cNvGrpSpPr>
          <p:nvPr/>
        </p:nvGrpSpPr>
        <p:grpSpPr bwMode="auto">
          <a:xfrm>
            <a:off x="3389315" y="49213"/>
            <a:ext cx="4849814" cy="1479550"/>
            <a:chOff x="2015" y="4"/>
            <a:chExt cx="3055" cy="932"/>
          </a:xfrm>
        </p:grpSpPr>
        <p:sp>
          <p:nvSpPr>
            <p:cNvPr id="15392" name="Text Box 22"/>
            <p:cNvSpPr txBox="1">
              <a:spLocks noChangeArrowheads="1"/>
            </p:cNvSpPr>
            <p:nvPr/>
          </p:nvSpPr>
          <p:spPr bwMode="auto">
            <a:xfrm>
              <a:off x="2015" y="69"/>
              <a:ext cx="1467" cy="44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457200">
                <a:spcBef>
                  <a:spcPct val="0"/>
                </a:spcBef>
                <a:buNone/>
              </a:pPr>
              <a:r>
                <a:rPr lang="it-IT" altLang="en-US" sz="2000" dirty="0">
                  <a:latin typeface="+mj-lt"/>
                </a:rPr>
                <a:t>Mantenimento della</a:t>
              </a:r>
            </a:p>
            <a:p>
              <a:pPr algn="ctr" defTabSz="457200">
                <a:spcBef>
                  <a:spcPct val="0"/>
                </a:spcBef>
                <a:buNone/>
              </a:pPr>
              <a:r>
                <a:rPr lang="it-IT" altLang="en-US" sz="2000" dirty="0">
                  <a:latin typeface="+mj-lt"/>
                </a:rPr>
                <a:t>cultura tradizionale </a:t>
              </a:r>
            </a:p>
          </p:txBody>
        </p:sp>
        <p:sp>
          <p:nvSpPr>
            <p:cNvPr id="15393" name="AutoShape 32"/>
            <p:cNvSpPr>
              <a:spLocks noChangeArrowheads="1"/>
            </p:cNvSpPr>
            <p:nvPr/>
          </p:nvSpPr>
          <p:spPr bwMode="auto">
            <a:xfrm rot="2493993">
              <a:off x="3895" y="572"/>
              <a:ext cx="90" cy="364"/>
            </a:xfrm>
            <a:prstGeom prst="upArrow">
              <a:avLst>
                <a:gd name="adj1" fmla="val 50000"/>
                <a:gd name="adj2" fmla="val 101111"/>
              </a:avLst>
            </a:prstGeom>
            <a:solidFill>
              <a:srgbClr val="CCFF3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  <p:sp>
          <p:nvSpPr>
            <p:cNvPr id="15394" name="Text Box 33"/>
            <p:cNvSpPr txBox="1">
              <a:spLocks noChangeArrowheads="1"/>
            </p:cNvSpPr>
            <p:nvPr/>
          </p:nvSpPr>
          <p:spPr bwMode="auto">
            <a:xfrm>
              <a:off x="3986" y="4"/>
              <a:ext cx="1084" cy="6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it-IT"/>
              </a:defPPr>
              <a:lvl1pPr algn="ctr" defTabSz="457200">
                <a:buFont typeface="Arial" panose="020B0604020202020204" pitchFamily="34" charset="0"/>
                <a:buNone/>
                <a:defRPr sz="1600">
                  <a:latin typeface="+mj-lt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it-IT" altLang="en-US" sz="2000" dirty="0"/>
                <a:t>Prevenzione</a:t>
              </a:r>
              <a:br>
                <a:rPr lang="it-IT" altLang="en-US" sz="2000" dirty="0"/>
              </a:br>
              <a:r>
                <a:rPr lang="it-IT" altLang="en-US" sz="2000" dirty="0"/>
                <a:t>dello</a:t>
              </a:r>
              <a:br>
                <a:rPr lang="it-IT" altLang="en-US" sz="2000" dirty="0"/>
              </a:br>
              <a:r>
                <a:rPr lang="it-IT" altLang="en-US" sz="2000" dirty="0"/>
                <a:t>spopolamento</a:t>
              </a:r>
            </a:p>
          </p:txBody>
        </p:sp>
        <p:sp>
          <p:nvSpPr>
            <p:cNvPr id="15395" name="AutoShape 34"/>
            <p:cNvSpPr>
              <a:spLocks noChangeArrowheads="1"/>
            </p:cNvSpPr>
            <p:nvPr/>
          </p:nvSpPr>
          <p:spPr bwMode="auto">
            <a:xfrm rot="5337458" flipH="1">
              <a:off x="3783" y="107"/>
              <a:ext cx="90" cy="317"/>
            </a:xfrm>
            <a:prstGeom prst="upArrow">
              <a:avLst>
                <a:gd name="adj1" fmla="val 50000"/>
                <a:gd name="adj2" fmla="val 88056"/>
              </a:avLst>
            </a:prstGeom>
            <a:solidFill>
              <a:srgbClr val="CCFF3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  <p:sp>
          <p:nvSpPr>
            <p:cNvPr id="15396" name="AutoShape 35"/>
            <p:cNvSpPr>
              <a:spLocks noChangeArrowheads="1"/>
            </p:cNvSpPr>
            <p:nvPr/>
          </p:nvSpPr>
          <p:spPr bwMode="auto">
            <a:xfrm>
              <a:off x="2805" y="570"/>
              <a:ext cx="95" cy="218"/>
            </a:xfrm>
            <a:prstGeom prst="upArrow">
              <a:avLst>
                <a:gd name="adj1" fmla="val 50000"/>
                <a:gd name="adj2" fmla="val 57368"/>
              </a:avLst>
            </a:prstGeom>
            <a:solidFill>
              <a:srgbClr val="CCFF3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</p:grpSp>
      <p:grpSp>
        <p:nvGrpSpPr>
          <p:cNvPr id="15383" name="Group 35"/>
          <p:cNvGrpSpPr>
            <a:grpSpLocks/>
          </p:cNvGrpSpPr>
          <p:nvPr/>
        </p:nvGrpSpPr>
        <p:grpSpPr bwMode="auto">
          <a:xfrm>
            <a:off x="492126" y="898526"/>
            <a:ext cx="2506663" cy="2062163"/>
            <a:chOff x="190" y="566"/>
            <a:chExt cx="1579" cy="1299"/>
          </a:xfrm>
        </p:grpSpPr>
        <p:sp>
          <p:nvSpPr>
            <p:cNvPr id="15388" name="Text Box 19"/>
            <p:cNvSpPr txBox="1">
              <a:spLocks noChangeArrowheads="1"/>
            </p:cNvSpPr>
            <p:nvPr/>
          </p:nvSpPr>
          <p:spPr bwMode="auto">
            <a:xfrm>
              <a:off x="190" y="792"/>
              <a:ext cx="1119" cy="233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defTabSz="457200">
                <a:spcBef>
                  <a:spcPct val="0"/>
                </a:spcBef>
                <a:buNone/>
              </a:pPr>
              <a:r>
                <a:rPr lang="it-IT" altLang="en-US" sz="2400"/>
                <a:t>TURISTI</a:t>
              </a:r>
            </a:p>
          </p:txBody>
        </p:sp>
        <p:sp>
          <p:nvSpPr>
            <p:cNvPr id="15389" name="AutoShape 20"/>
            <p:cNvSpPr>
              <a:spLocks noChangeArrowheads="1"/>
            </p:cNvSpPr>
            <p:nvPr/>
          </p:nvSpPr>
          <p:spPr bwMode="auto">
            <a:xfrm rot="-3355139">
              <a:off x="1249" y="1016"/>
              <a:ext cx="90" cy="317"/>
            </a:xfrm>
            <a:prstGeom prst="upArrow">
              <a:avLst>
                <a:gd name="adj1" fmla="val 50000"/>
                <a:gd name="adj2" fmla="val 88056"/>
              </a:avLst>
            </a:prstGeom>
            <a:solidFill>
              <a:srgbClr val="CC33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  <p:sp>
          <p:nvSpPr>
            <p:cNvPr id="15390" name="AutoShape 21"/>
            <p:cNvSpPr>
              <a:spLocks noChangeArrowheads="1"/>
            </p:cNvSpPr>
            <p:nvPr/>
          </p:nvSpPr>
          <p:spPr bwMode="auto">
            <a:xfrm rot="900000">
              <a:off x="518" y="1095"/>
              <a:ext cx="90" cy="770"/>
            </a:xfrm>
            <a:prstGeom prst="upArrow">
              <a:avLst>
                <a:gd name="adj1" fmla="val 50000"/>
                <a:gd name="adj2" fmla="val 213889"/>
              </a:avLst>
            </a:prstGeom>
            <a:solidFill>
              <a:srgbClr val="CC33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  <p:sp>
          <p:nvSpPr>
            <p:cNvPr id="15391" name="AutoShape 36"/>
            <p:cNvSpPr>
              <a:spLocks noChangeArrowheads="1"/>
            </p:cNvSpPr>
            <p:nvPr/>
          </p:nvSpPr>
          <p:spPr bwMode="auto">
            <a:xfrm rot="3355139" flipV="1">
              <a:off x="1462" y="348"/>
              <a:ext cx="90" cy="525"/>
            </a:xfrm>
            <a:prstGeom prst="upArrow">
              <a:avLst>
                <a:gd name="adj1" fmla="val 50000"/>
                <a:gd name="adj2" fmla="val 145833"/>
              </a:avLst>
            </a:prstGeom>
            <a:solidFill>
              <a:srgbClr val="CC33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</p:grpSp>
      <p:sp>
        <p:nvSpPr>
          <p:cNvPr id="15384" name="Text Box 37"/>
          <p:cNvSpPr txBox="1">
            <a:spLocks noChangeArrowheads="1"/>
          </p:cNvSpPr>
          <p:nvPr/>
        </p:nvSpPr>
        <p:spPr bwMode="auto">
          <a:xfrm>
            <a:off x="5486398" y="2328863"/>
            <a:ext cx="2593979" cy="400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it-IT"/>
            </a:defPPr>
            <a:lvl1pPr algn="ctr" defTabSz="457200">
              <a:buFont typeface="Arial" panose="020B0604020202020204" pitchFamily="34" charset="0"/>
              <a:buNone/>
              <a:defRPr sz="2000">
                <a:latin typeface="+mj-lt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en-US" dirty="0"/>
              <a:t>Produzione di foraggio</a:t>
            </a:r>
          </a:p>
        </p:txBody>
      </p:sp>
      <p:grpSp>
        <p:nvGrpSpPr>
          <p:cNvPr id="15385" name="Group 46"/>
          <p:cNvGrpSpPr>
            <a:grpSpLocks/>
          </p:cNvGrpSpPr>
          <p:nvPr/>
        </p:nvGrpSpPr>
        <p:grpSpPr bwMode="auto">
          <a:xfrm>
            <a:off x="6300788" y="1804988"/>
            <a:ext cx="2565400" cy="658812"/>
            <a:chOff x="3898" y="1137"/>
            <a:chExt cx="1616" cy="415"/>
          </a:xfrm>
        </p:grpSpPr>
        <p:sp>
          <p:nvSpPr>
            <p:cNvPr id="15386" name="Text Box 7"/>
            <p:cNvSpPr txBox="1">
              <a:spLocks noChangeArrowheads="1"/>
            </p:cNvSpPr>
            <p:nvPr/>
          </p:nvSpPr>
          <p:spPr bwMode="auto">
            <a:xfrm>
              <a:off x="3898" y="1137"/>
              <a:ext cx="1616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it-IT"/>
              </a:defPPr>
              <a:lvl1pPr algn="ctr" defTabSz="457200">
                <a:buFont typeface="Arial" panose="020B0604020202020204" pitchFamily="34" charset="0"/>
                <a:buNone/>
                <a:defRPr sz="2000">
                  <a:latin typeface="+mj-lt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it-IT" altLang="en-US" dirty="0"/>
                <a:t>Produzione di alimenti</a:t>
              </a:r>
            </a:p>
          </p:txBody>
        </p:sp>
        <p:sp>
          <p:nvSpPr>
            <p:cNvPr id="15387" name="AutoShape 38"/>
            <p:cNvSpPr>
              <a:spLocks noChangeArrowheads="1"/>
            </p:cNvSpPr>
            <p:nvPr/>
          </p:nvSpPr>
          <p:spPr bwMode="auto">
            <a:xfrm rot="2493993">
              <a:off x="4138" y="1416"/>
              <a:ext cx="90" cy="136"/>
            </a:xfrm>
            <a:prstGeom prst="upArrow">
              <a:avLst>
                <a:gd name="adj1" fmla="val 50000"/>
                <a:gd name="adj2" fmla="val 37778"/>
              </a:avLst>
            </a:prstGeom>
            <a:solidFill>
              <a:srgbClr val="CC3300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defTabSz="457200">
                <a:spcBef>
                  <a:spcPct val="0"/>
                </a:spcBef>
                <a:buNone/>
              </a:pPr>
              <a:endParaRPr lang="it-IT" altLang="de-DE"/>
            </a:p>
          </p:txBody>
        </p:sp>
      </p:grp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6451341" y="6200241"/>
            <a:ext cx="198304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defTabSz="457200" eaLnBrk="0" hangingPunct="0">
              <a:spcBef>
                <a:spcPct val="0"/>
              </a:spcBef>
              <a:buNone/>
            </a:pPr>
            <a:r>
              <a:rPr lang="it-IT" altLang="en-US" sz="1400" dirty="0">
                <a:latin typeface="Tahoma" panose="020B0604030504040204" pitchFamily="34" charset="0"/>
              </a:rPr>
              <a:t>Fonte: </a:t>
            </a:r>
            <a:r>
              <a:rPr lang="it-IT" altLang="en-US" sz="1400" dirty="0" err="1" smtClean="0">
                <a:latin typeface="Tahoma" panose="020B0604030504040204" pitchFamily="34" charset="0"/>
              </a:rPr>
              <a:t>Peratoner</a:t>
            </a:r>
            <a:r>
              <a:rPr lang="it-IT" altLang="en-US" sz="1400" dirty="0" smtClean="0">
                <a:latin typeface="Tahoma" panose="020B0604030504040204" pitchFamily="34" charset="0"/>
              </a:rPr>
              <a:t>, 2017</a:t>
            </a:r>
            <a:endParaRPr lang="it-IT" altLang="en-US" sz="14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9850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583385" y="184398"/>
            <a:ext cx="8746031" cy="438572"/>
          </a:xfrm>
          <a:noFill/>
          <a:ln w="12700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square" lIns="91430" tIns="45715" rIns="91430" bIns="45715">
            <a:spAutoFit/>
          </a:bodyPr>
          <a:lstStyle/>
          <a:p>
            <a:pPr fontAlgn="base">
              <a:lnSpc>
                <a:spcPts val="268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</a:pPr>
            <a:r>
              <a:rPr lang="it-IT" sz="2800" spc="-100" dirty="0">
                <a:solidFill>
                  <a:schemeClr val="tx2"/>
                </a:solidFill>
              </a:rPr>
              <a:t>Elementi per la difesa della biodiversità «zootecnica»</a:t>
            </a:r>
          </a:p>
        </p:txBody>
      </p:sp>
      <p:sp>
        <p:nvSpPr>
          <p:cNvPr id="23" name="Rectangle 3"/>
          <p:cNvSpPr>
            <a:spLocks noGrp="1" noChangeArrowheads="1"/>
          </p:cNvSpPr>
          <p:nvPr>
            <p:ph idx="1"/>
          </p:nvPr>
        </p:nvSpPr>
        <p:spPr>
          <a:xfrm>
            <a:off x="442020" y="872908"/>
            <a:ext cx="7632848" cy="4169357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it-IT" sz="2000" dirty="0">
                <a:solidFill>
                  <a:schemeClr val="tx1"/>
                </a:solidFill>
                <a:latin typeface="American Typewriter"/>
                <a:cs typeface="American Typewriter"/>
              </a:rPr>
              <a:t>adattabilità all’ambiente </a:t>
            </a:r>
          </a:p>
          <a:p>
            <a:pPr marL="514350" indent="-514350">
              <a:buAutoNum type="arabicParenR"/>
            </a:pPr>
            <a:r>
              <a:rPr lang="it-IT" sz="2000" dirty="0">
                <a:solidFill>
                  <a:schemeClr val="tx1"/>
                </a:solidFill>
                <a:latin typeface="American Typewriter"/>
                <a:cs typeface="American Typewriter"/>
              </a:rPr>
              <a:t>importanza economica attuale e futura</a:t>
            </a:r>
          </a:p>
          <a:p>
            <a:pPr marL="514350" indent="-514350">
              <a:buAutoNum type="arabicParenR"/>
            </a:pPr>
            <a:r>
              <a:rPr lang="it-IT" sz="2000" dirty="0">
                <a:solidFill>
                  <a:schemeClr val="tx1"/>
                </a:solidFill>
                <a:latin typeface="American Typewriter"/>
                <a:cs typeface="American Typewriter"/>
              </a:rPr>
              <a:t>unicità genetica</a:t>
            </a:r>
          </a:p>
          <a:p>
            <a:pPr marL="514350" indent="-514350">
              <a:buAutoNum type="arabicParenR"/>
            </a:pPr>
            <a:r>
              <a:rPr lang="it-IT" sz="2000" dirty="0">
                <a:solidFill>
                  <a:schemeClr val="tx1"/>
                </a:solidFill>
                <a:latin typeface="American Typewriter"/>
                <a:cs typeface="American Typewriter"/>
              </a:rPr>
              <a:t>valore storico, culturale</a:t>
            </a:r>
          </a:p>
          <a:p>
            <a:pPr marL="514350" indent="-514350">
              <a:buAutoNum type="arabicParenR"/>
            </a:pPr>
            <a:r>
              <a:rPr lang="it-IT" sz="2000" dirty="0">
                <a:solidFill>
                  <a:schemeClr val="tx1"/>
                </a:solidFill>
                <a:latin typeface="American Typewriter"/>
                <a:cs typeface="American Typewriter"/>
              </a:rPr>
              <a:t>valore ecologico, ambientale, </a:t>
            </a:r>
            <a:r>
              <a:rPr lang="it-IT" sz="2000" dirty="0" smtClean="0">
                <a:solidFill>
                  <a:schemeClr val="tx1"/>
                </a:solidFill>
                <a:latin typeface="American Typewriter"/>
                <a:cs typeface="American Typewriter"/>
              </a:rPr>
              <a:t>paesaggistico</a:t>
            </a:r>
            <a:endParaRPr lang="it-IT" sz="2000" dirty="0">
              <a:solidFill>
                <a:schemeClr val="tx1"/>
              </a:solidFill>
              <a:latin typeface="American Typewriter"/>
              <a:cs typeface="American Typewriter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213" y="3108070"/>
            <a:ext cx="2304256" cy="3675288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4916" y="3172546"/>
            <a:ext cx="3830286" cy="3075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ttangolo 2"/>
          <p:cNvSpPr/>
          <p:nvPr/>
        </p:nvSpPr>
        <p:spPr>
          <a:xfrm>
            <a:off x="4956401" y="6309320"/>
            <a:ext cx="47625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00" i="1" dirty="0" smtClean="0">
                <a:latin typeface="American Typewriter"/>
                <a:cs typeface="American Typewriter"/>
              </a:rPr>
              <a:t>Bovine di razza Barà-</a:t>
            </a:r>
            <a:r>
              <a:rPr lang="it-IT" sz="1600" i="1" dirty="0" err="1" smtClean="0">
                <a:latin typeface="American Typewriter"/>
                <a:cs typeface="American Typewriter"/>
              </a:rPr>
              <a:t>Pustertaler</a:t>
            </a:r>
            <a:endParaRPr lang="it-IT" sz="1600" i="1" dirty="0">
              <a:latin typeface="American Typewriter"/>
              <a:cs typeface="American Typewriter"/>
            </a:endParaRPr>
          </a:p>
        </p:txBody>
      </p:sp>
    </p:spTree>
    <p:extLst>
      <p:ext uri="{BB962C8B-B14F-4D97-AF65-F5344CB8AC3E}">
        <p14:creationId xmlns:p14="http://schemas.microsoft.com/office/powerpoint/2010/main" val="2555860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4108" y="496143"/>
            <a:ext cx="7056784" cy="1152128"/>
          </a:xfrm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Ruoli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ecologici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dell’allevamento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dei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ruminanti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090092" y="5419936"/>
            <a:ext cx="772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it-IT" spc="-100" dirty="0" smtClean="0">
                <a:latin typeface="Arial"/>
              </a:rPr>
              <a:t>Conservazione </a:t>
            </a:r>
            <a:r>
              <a:rPr lang="it-IT" spc="-100" dirty="0">
                <a:latin typeface="Arial"/>
              </a:rPr>
              <a:t>e ripristino della funzionalità degli agroecosistemi prato-pascolivi 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797" y="2025104"/>
            <a:ext cx="4190207" cy="301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51" y="2060847"/>
            <a:ext cx="4032449" cy="3024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45509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2595" name="Picture 3" descr="radura"/>
          <p:cNvPicPr preferRelativeResize="0">
            <a:picLocks noChangeArrowheads="1"/>
          </p:cNvPicPr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802060" y="1674969"/>
            <a:ext cx="3414713" cy="2378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22596" name="Picture 4" descr="contrastoaree"/>
          <p:cNvPicPr>
            <a:picLocks noChangeAspect="1" noChangeArrowheads="1"/>
          </p:cNvPicPr>
          <p:nvPr/>
        </p:nvPicPr>
        <p:blipFill>
          <a:blip r:embed="rId5" cstate="print">
            <a:lum bright="20000" contrast="34000"/>
          </a:blip>
          <a:srcRect/>
          <a:stretch>
            <a:fillRect/>
          </a:stretch>
        </p:blipFill>
        <p:spPr bwMode="auto">
          <a:xfrm>
            <a:off x="5278810" y="1694018"/>
            <a:ext cx="3414713" cy="2379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22597" name="Picture 5" descr="hom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81113" y="3403161"/>
            <a:ext cx="2519363" cy="1660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22605" name="Picture 13" descr="APP000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3401" y="3331153"/>
            <a:ext cx="2447925" cy="1676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3988" y="-7334"/>
            <a:ext cx="8686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endParaRPr lang="it-IT" spc="-100" dirty="0">
              <a:latin typeface="Arial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FontTx/>
              <a:buChar char="•"/>
            </a:pPr>
            <a:r>
              <a:rPr lang="it-IT" spc="-100" dirty="0">
                <a:latin typeface="Arial"/>
              </a:rPr>
              <a:t> controllo di specie invasive, infestanti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FontTx/>
              <a:buChar char="•"/>
            </a:pPr>
            <a:r>
              <a:rPr lang="it-IT" spc="-100" dirty="0">
                <a:latin typeface="Arial"/>
              </a:rPr>
              <a:t> miglioramento della composizione dei pascoli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FontTx/>
              <a:buChar char="•"/>
            </a:pPr>
            <a:r>
              <a:rPr lang="it-IT" spc="-100" dirty="0">
                <a:latin typeface="Arial"/>
              </a:rPr>
              <a:t> riduzione dei rischi di incendio ed erosione di suoli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6977" y="4699305"/>
            <a:ext cx="2304256" cy="17277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561" y="4455114"/>
            <a:ext cx="2664296" cy="19982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467372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64663" y="2492896"/>
            <a:ext cx="8804562" cy="171392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SzPct val="110000"/>
              <a:buNone/>
              <a:defRPr/>
            </a:pPr>
            <a:r>
              <a:rPr lang="en-US" sz="2200" dirty="0" smtClean="0">
                <a:solidFill>
                  <a:srgbClr val="FFFF00"/>
                </a:solidFill>
              </a:rPr>
              <a:t>PUNTI DI DEBOLEZZA</a:t>
            </a: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sz="2200" dirty="0" err="1" smtClean="0">
                <a:solidFill>
                  <a:srgbClr val="FFFF00"/>
                </a:solidFill>
              </a:rPr>
              <a:t>Allentamento</a:t>
            </a:r>
            <a:r>
              <a:rPr lang="en-US" sz="2200" dirty="0" smtClean="0">
                <a:solidFill>
                  <a:srgbClr val="FFFF00"/>
                </a:solidFill>
              </a:rPr>
              <a:t> </a:t>
            </a:r>
            <a:r>
              <a:rPr lang="en-US" sz="2200" dirty="0">
                <a:solidFill>
                  <a:srgbClr val="FFFF00"/>
                </a:solidFill>
              </a:rPr>
              <a:t>del </a:t>
            </a:r>
            <a:r>
              <a:rPr lang="en-US" sz="2200" dirty="0" err="1">
                <a:solidFill>
                  <a:srgbClr val="FFFF00"/>
                </a:solidFill>
              </a:rPr>
              <a:t>legame</a:t>
            </a:r>
            <a:r>
              <a:rPr lang="en-US" sz="2200" dirty="0">
                <a:solidFill>
                  <a:srgbClr val="FFFF00"/>
                </a:solidFill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</a:rPr>
              <a:t>tra</a:t>
            </a:r>
            <a:r>
              <a:rPr lang="en-US" sz="2200" dirty="0" smtClean="0">
                <a:solidFill>
                  <a:srgbClr val="FFFF00"/>
                </a:solidFill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</a:rPr>
              <a:t>sistema</a:t>
            </a:r>
            <a:r>
              <a:rPr lang="en-US" sz="2200" dirty="0" smtClean="0">
                <a:solidFill>
                  <a:srgbClr val="FFFF00"/>
                </a:solidFill>
              </a:rPr>
              <a:t> e </a:t>
            </a:r>
            <a:r>
              <a:rPr lang="en-US" sz="2200" dirty="0" err="1" smtClean="0">
                <a:solidFill>
                  <a:srgbClr val="FFFF00"/>
                </a:solidFill>
              </a:rPr>
              <a:t>produzione</a:t>
            </a:r>
            <a:r>
              <a:rPr lang="en-US" sz="2200" dirty="0" smtClean="0">
                <a:solidFill>
                  <a:srgbClr val="FFFF00"/>
                </a:solidFill>
              </a:rPr>
              <a:t> locale</a:t>
            </a:r>
            <a:endParaRPr lang="en-US" sz="2200" dirty="0">
              <a:solidFill>
                <a:srgbClr val="FFFF00"/>
              </a:solidFill>
            </a:endParaRPr>
          </a:p>
          <a:p>
            <a:pPr>
              <a:spcBef>
                <a:spcPts val="600"/>
              </a:spcBef>
              <a:buSzPct val="110000"/>
              <a:defRPr/>
            </a:pPr>
            <a:r>
              <a:rPr lang="en-US" sz="2200" dirty="0" err="1">
                <a:solidFill>
                  <a:srgbClr val="FFFF00"/>
                </a:solidFill>
              </a:rPr>
              <a:t>Difficoltà</a:t>
            </a:r>
            <a:r>
              <a:rPr lang="en-US" sz="2200" dirty="0">
                <a:solidFill>
                  <a:srgbClr val="FFFF00"/>
                </a:solidFill>
              </a:rPr>
              <a:t> </a:t>
            </a:r>
            <a:r>
              <a:rPr lang="en-US" sz="2200" dirty="0" err="1">
                <a:solidFill>
                  <a:srgbClr val="FFFF00"/>
                </a:solidFill>
              </a:rPr>
              <a:t>nel</a:t>
            </a:r>
            <a:r>
              <a:rPr lang="en-US" sz="2200" dirty="0">
                <a:solidFill>
                  <a:srgbClr val="FFFF00"/>
                </a:solidFill>
              </a:rPr>
              <a:t> </a:t>
            </a:r>
            <a:r>
              <a:rPr lang="en-US" sz="2200" dirty="0" err="1">
                <a:solidFill>
                  <a:srgbClr val="FFFF00"/>
                </a:solidFill>
              </a:rPr>
              <a:t>mantenere</a:t>
            </a:r>
            <a:r>
              <a:rPr lang="en-US" sz="2200" dirty="0">
                <a:solidFill>
                  <a:srgbClr val="FFFF00"/>
                </a:solidFill>
              </a:rPr>
              <a:t> la </a:t>
            </a:r>
            <a:r>
              <a:rPr lang="en-US" sz="2200" dirty="0" err="1">
                <a:solidFill>
                  <a:srgbClr val="FFFF00"/>
                </a:solidFill>
              </a:rPr>
              <a:t>trasformazione</a:t>
            </a:r>
            <a:r>
              <a:rPr lang="en-US" sz="2200" dirty="0">
                <a:solidFill>
                  <a:srgbClr val="FFFF00"/>
                </a:solidFill>
              </a:rPr>
              <a:t> </a:t>
            </a:r>
            <a:r>
              <a:rPr lang="en-US" sz="2200" dirty="0" err="1">
                <a:solidFill>
                  <a:srgbClr val="FFFF00"/>
                </a:solidFill>
              </a:rPr>
              <a:t>tradizionale</a:t>
            </a:r>
            <a:r>
              <a:rPr lang="en-US" sz="2200" dirty="0">
                <a:solidFill>
                  <a:srgbClr val="FFFF00"/>
                </a:solidFill>
              </a:rPr>
              <a:t> in </a:t>
            </a:r>
            <a:r>
              <a:rPr lang="en-US" sz="2200" dirty="0" err="1">
                <a:solidFill>
                  <a:srgbClr val="FFFF00"/>
                </a:solidFill>
              </a:rPr>
              <a:t>aree</a:t>
            </a:r>
            <a:r>
              <a:rPr lang="en-US" sz="2200" dirty="0">
                <a:solidFill>
                  <a:srgbClr val="FFFF00"/>
                </a:solidFill>
              </a:rPr>
              <a:t> </a:t>
            </a:r>
            <a:r>
              <a:rPr lang="en-US" sz="2200" dirty="0" err="1">
                <a:solidFill>
                  <a:srgbClr val="FFFF00"/>
                </a:solidFill>
              </a:rPr>
              <a:t>pastorali</a:t>
            </a:r>
            <a:endParaRPr lang="en-US" sz="2200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64662" y="620688"/>
            <a:ext cx="8490325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Clr>
                <a:srgbClr val="80B606"/>
              </a:buClr>
              <a:buSzPct val="110000"/>
              <a:buNone/>
            </a:pPr>
            <a:r>
              <a:rPr lang="en-US" sz="2200" dirty="0" smtClean="0"/>
              <a:t>PUNTI DI FORZA</a:t>
            </a:r>
          </a:p>
          <a:p>
            <a:pPr marL="182880" lvl="1">
              <a:buSzPct val="110000"/>
            </a:pPr>
            <a:r>
              <a:rPr lang="en-US" sz="2200" dirty="0" err="1"/>
              <a:t>Significativo</a:t>
            </a:r>
            <a:r>
              <a:rPr lang="en-US" sz="2200" dirty="0"/>
              <a:t> </a:t>
            </a:r>
            <a:r>
              <a:rPr lang="en-US" sz="2200" dirty="0" err="1"/>
              <a:t>ruolo</a:t>
            </a:r>
            <a:r>
              <a:rPr lang="en-US" sz="2200" dirty="0"/>
              <a:t> </a:t>
            </a:r>
            <a:r>
              <a:rPr lang="en-US" sz="2200" dirty="0" err="1"/>
              <a:t>nelle</a:t>
            </a:r>
            <a:r>
              <a:rPr lang="en-US" sz="2200" dirty="0"/>
              <a:t> </a:t>
            </a:r>
            <a:r>
              <a:rPr lang="en-US" sz="2200" dirty="0" err="1"/>
              <a:t>economie</a:t>
            </a:r>
            <a:r>
              <a:rPr lang="en-US" sz="2200" dirty="0"/>
              <a:t> di </a:t>
            </a:r>
            <a:r>
              <a:rPr lang="en-US" sz="2200" dirty="0" err="1"/>
              <a:t>aree</a:t>
            </a:r>
            <a:r>
              <a:rPr lang="en-US" sz="2200" dirty="0"/>
              <a:t> </a:t>
            </a:r>
            <a:r>
              <a:rPr lang="en-US" sz="2200" dirty="0" err="1"/>
              <a:t>meno</a:t>
            </a:r>
            <a:r>
              <a:rPr lang="en-US" sz="2200" dirty="0"/>
              <a:t> favorite </a:t>
            </a:r>
            <a:r>
              <a:rPr lang="en-US" sz="2200" dirty="0" smtClean="0"/>
              <a:t>(“interne”…)</a:t>
            </a:r>
            <a:endParaRPr lang="nb-NO" sz="2200" dirty="0"/>
          </a:p>
          <a:p>
            <a:pPr marL="182880" lvl="1">
              <a:buSzPct val="110000"/>
            </a:pPr>
            <a:r>
              <a:rPr lang="nb-NO" sz="2200" dirty="0" smtClean="0"/>
              <a:t>Tipologie di allevamento in grado di mantenere la biodiversità zootecnica attraverso l’impiego di razze locali</a:t>
            </a:r>
            <a:endParaRPr lang="en-US" sz="2000" dirty="0" smtClean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0292" y="3933056"/>
            <a:ext cx="3853006" cy="2578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2085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796" y="162560"/>
            <a:ext cx="8075054" cy="4567038"/>
          </a:xfrm>
          <a:prstGeom prst="rect">
            <a:avLst/>
          </a:prstGeom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19150" y="6297770"/>
            <a:ext cx="7886700" cy="38945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it-IT" sz="1400" dirty="0"/>
              <a:t>http://www.tomadilanzo.eu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792" y="4949761"/>
            <a:ext cx="3133062" cy="1746055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28" y="5037388"/>
            <a:ext cx="2249835" cy="168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80" y="1308096"/>
            <a:ext cx="4878673" cy="3672408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5122540" y="5733256"/>
            <a:ext cx="47625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00" dirty="0" smtClean="0">
                <a:solidFill>
                  <a:srgbClr val="FFFFCC"/>
                </a:solidFill>
                <a:latin typeface="Corbel" panose="020B0503020204020204"/>
                <a:ea typeface="+mj-ea"/>
                <a:cs typeface="+mj-cs"/>
              </a:rPr>
              <a:t>La «necessità» di una certificazione «d’origine»</a:t>
            </a:r>
          </a:p>
          <a:p>
            <a:endParaRPr lang="it-IT" sz="1600" dirty="0" smtClean="0">
              <a:solidFill>
                <a:srgbClr val="FFFFCC"/>
              </a:solidFill>
              <a:latin typeface="Corbel" panose="020B0503020204020204"/>
              <a:ea typeface="+mj-ea"/>
              <a:cs typeface="+mj-cs"/>
            </a:endParaRPr>
          </a:p>
          <a:p>
            <a:r>
              <a:rPr lang="it-IT" sz="1200" i="1" dirty="0" smtClean="0">
                <a:solidFill>
                  <a:srgbClr val="FFFFCC"/>
                </a:solidFill>
                <a:latin typeface="Corbel" panose="020B0503020204020204"/>
                <a:ea typeface="+mj-ea"/>
                <a:cs typeface="+mj-cs"/>
              </a:rPr>
              <a:t>La Stampa, 8 e 20 febbraio 2018</a:t>
            </a:r>
            <a:r>
              <a:rPr lang="it-IT" sz="1600" dirty="0">
                <a:solidFill>
                  <a:srgbClr val="FFFFCC"/>
                </a:solidFill>
                <a:latin typeface="Corbel" panose="020B0503020204020204"/>
                <a:ea typeface="+mj-ea"/>
                <a:cs typeface="+mj-cs"/>
              </a:rPr>
              <a:t/>
            </a:r>
            <a:br>
              <a:rPr lang="it-IT" sz="1600" dirty="0">
                <a:solidFill>
                  <a:srgbClr val="FFFFCC"/>
                </a:solidFill>
                <a:latin typeface="Corbel" panose="020B0503020204020204"/>
                <a:ea typeface="+mj-ea"/>
                <a:cs typeface="+mj-cs"/>
              </a:rPr>
            </a:br>
            <a:r>
              <a:rPr lang="it-IT" sz="1600" dirty="0">
                <a:solidFill>
                  <a:srgbClr val="FFFFCC"/>
                </a:solidFill>
                <a:latin typeface="Corbel" panose="020B0503020204020204"/>
                <a:ea typeface="+mj-ea"/>
                <a:cs typeface="+mj-cs"/>
              </a:rPr>
              <a:t/>
            </a:r>
            <a:br>
              <a:rPr lang="it-IT" sz="1600" dirty="0">
                <a:solidFill>
                  <a:srgbClr val="FFFFCC"/>
                </a:solidFill>
                <a:latin typeface="Corbel" panose="020B0503020204020204"/>
                <a:ea typeface="+mj-ea"/>
                <a:cs typeface="+mj-cs"/>
              </a:rPr>
            </a:br>
            <a:endParaRPr lang="en-GB" sz="16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0532" y="699361"/>
            <a:ext cx="4320480" cy="488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3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5996" y="1652166"/>
            <a:ext cx="8625780" cy="48768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Convenzione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Europea</a:t>
            </a:r>
            <a:r>
              <a:rPr lang="en-US" dirty="0" smtClean="0">
                <a:solidFill>
                  <a:schemeClr val="tx1"/>
                </a:solidFill>
              </a:rPr>
              <a:t> del </a:t>
            </a:r>
            <a:r>
              <a:rPr lang="en-US" dirty="0" err="1" smtClean="0">
                <a:solidFill>
                  <a:schemeClr val="tx1"/>
                </a:solidFill>
              </a:rPr>
              <a:t>Paesaggio</a:t>
            </a:r>
            <a:r>
              <a:rPr lang="en-US" dirty="0" smtClean="0">
                <a:solidFill>
                  <a:schemeClr val="tx1"/>
                </a:solidFill>
              </a:rPr>
              <a:t> (2000):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Art 1. “…</a:t>
            </a:r>
            <a:r>
              <a:rPr lang="en-US" dirty="0" err="1" smtClean="0">
                <a:solidFill>
                  <a:schemeClr val="tx1"/>
                </a:solidFill>
              </a:rPr>
              <a:t>paesaggio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designa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una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determinata</a:t>
            </a:r>
            <a:r>
              <a:rPr lang="en-US" dirty="0" smtClean="0">
                <a:solidFill>
                  <a:schemeClr val="tx1"/>
                </a:solidFill>
              </a:rPr>
              <a:t> parte di </a:t>
            </a:r>
            <a:r>
              <a:rPr lang="en-US" dirty="0" err="1" smtClean="0">
                <a:solidFill>
                  <a:schemeClr val="tx1"/>
                </a:solidFill>
              </a:rPr>
              <a:t>territorio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così</a:t>
            </a:r>
            <a:r>
              <a:rPr lang="en-US" dirty="0" smtClean="0">
                <a:solidFill>
                  <a:schemeClr val="tx1"/>
                </a:solidFill>
              </a:rPr>
              <a:t> come </a:t>
            </a:r>
            <a:r>
              <a:rPr lang="en-US" dirty="0" err="1" smtClean="0">
                <a:solidFill>
                  <a:schemeClr val="tx1"/>
                </a:solidFill>
              </a:rPr>
              <a:t>è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percepita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dalle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popolazioni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il</a:t>
            </a:r>
            <a:r>
              <a:rPr lang="en-US" dirty="0" smtClean="0">
                <a:solidFill>
                  <a:schemeClr val="tx1"/>
                </a:solidFill>
              </a:rPr>
              <a:t> cui </a:t>
            </a:r>
            <a:r>
              <a:rPr lang="en-US" dirty="0" err="1" smtClean="0">
                <a:solidFill>
                  <a:schemeClr val="tx1"/>
                </a:solidFill>
              </a:rPr>
              <a:t>carattere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deriva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dall’azione</a:t>
            </a:r>
            <a:r>
              <a:rPr lang="en-US" dirty="0" smtClean="0">
                <a:solidFill>
                  <a:schemeClr val="tx1"/>
                </a:solidFill>
              </a:rPr>
              <a:t> di </a:t>
            </a:r>
            <a:r>
              <a:rPr lang="en-US" dirty="0" err="1" smtClean="0">
                <a:solidFill>
                  <a:schemeClr val="tx1"/>
                </a:solidFill>
              </a:rPr>
              <a:t>fattori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naturali</a:t>
            </a:r>
            <a:r>
              <a:rPr lang="en-US" dirty="0" smtClean="0">
                <a:solidFill>
                  <a:schemeClr val="tx1"/>
                </a:solidFill>
              </a:rPr>
              <a:t> e/o </a:t>
            </a:r>
            <a:r>
              <a:rPr lang="en-US" dirty="0" err="1" smtClean="0">
                <a:solidFill>
                  <a:schemeClr val="tx1"/>
                </a:solidFill>
              </a:rPr>
              <a:t>umani</a:t>
            </a:r>
            <a:r>
              <a:rPr lang="en-US" dirty="0" smtClean="0">
                <a:solidFill>
                  <a:schemeClr val="tx1"/>
                </a:solidFill>
              </a:rPr>
              <a:t> e </a:t>
            </a:r>
            <a:r>
              <a:rPr lang="en-US" dirty="0" err="1" smtClean="0">
                <a:solidFill>
                  <a:schemeClr val="tx1"/>
                </a:solidFill>
              </a:rPr>
              <a:t>dalle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loro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interrelazioni</a:t>
            </a:r>
            <a:r>
              <a:rPr lang="en-US" dirty="0" smtClean="0">
                <a:solidFill>
                  <a:schemeClr val="tx1"/>
                </a:solidFill>
              </a:rPr>
              <a:t>…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Percezione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simbolico-identitaria</a:t>
            </a:r>
            <a:endParaRPr lang="en-US" dirty="0" smtClean="0">
              <a:solidFill>
                <a:schemeClr val="tx1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endParaRPr lang="en-US" i="1" dirty="0" smtClean="0">
              <a:solidFill>
                <a:schemeClr val="tx1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Percezione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estetica</a:t>
            </a:r>
            <a:r>
              <a:rPr lang="en-US" dirty="0" smtClean="0">
                <a:solidFill>
                  <a:schemeClr val="tx1"/>
                </a:solidFill>
              </a:rPr>
              <a:t> e </a:t>
            </a:r>
            <a:r>
              <a:rPr lang="en-US" dirty="0" err="1" smtClean="0">
                <a:solidFill>
                  <a:schemeClr val="tx1"/>
                </a:solidFill>
              </a:rPr>
              <a:t>fruizione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turistica</a:t>
            </a:r>
            <a:endParaRPr lang="en-US" dirty="0" smtClean="0">
              <a:solidFill>
                <a:schemeClr val="tx1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endParaRPr lang="en-US" i="1" dirty="0" smtClean="0">
              <a:solidFill>
                <a:schemeClr val="tx1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Percezione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storico-antropologico-culturale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30560" y="454524"/>
            <a:ext cx="8229600" cy="7848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square" lIns="91430" tIns="45715" rIns="91430" bIns="45715">
            <a:spAutoFit/>
          </a:bodyPr>
          <a:lstStyle>
            <a:defPPr>
              <a:defRPr lang="it-IT"/>
            </a:defPPr>
            <a:lvl1pPr>
              <a:lnSpc>
                <a:spcPts val="2680"/>
              </a:lnSpc>
              <a:spcBef>
                <a:spcPct val="20000"/>
              </a:spcBef>
              <a:buClr>
                <a:schemeClr val="accent1"/>
              </a:buClr>
              <a:buSzPct val="85000"/>
              <a:defRPr sz="2800" spc="-1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Aspetti</a:t>
            </a:r>
            <a:r>
              <a:rPr lang="en-US" dirty="0"/>
              <a:t> </a:t>
            </a:r>
            <a:r>
              <a:rPr lang="en-US" dirty="0" err="1"/>
              <a:t>culturali</a:t>
            </a:r>
            <a:r>
              <a:rPr lang="en-US" dirty="0"/>
              <a:t>, </a:t>
            </a:r>
            <a:r>
              <a:rPr lang="en-US" dirty="0" err="1"/>
              <a:t>sociali</a:t>
            </a:r>
            <a:r>
              <a:rPr lang="en-US" dirty="0"/>
              <a:t> e </a:t>
            </a:r>
            <a:r>
              <a:rPr lang="en-US" dirty="0" err="1"/>
              <a:t>ricreativi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6876" y="188640"/>
            <a:ext cx="913284" cy="91328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5464" y="3068960"/>
            <a:ext cx="2368776" cy="3495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394442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98004" y="332656"/>
            <a:ext cx="8928992" cy="4385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square" lIns="91430" tIns="45715" rIns="91430" bIns="45715">
            <a:spAutoFit/>
          </a:bodyPr>
          <a:lstStyle/>
          <a:p>
            <a:pPr>
              <a:lnSpc>
                <a:spcPts val="2680"/>
              </a:lnSpc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it-IT" sz="28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significato storico e paesaggistico </a:t>
            </a:r>
            <a:r>
              <a:rPr lang="it-IT" sz="28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dell’allevamento montano</a:t>
            </a:r>
            <a:endParaRPr lang="en-GB" sz="2800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983" y="908720"/>
            <a:ext cx="9077731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777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67125" y="980728"/>
            <a:ext cx="8238155" cy="15841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it-IT" sz="1800" b="1" dirty="0" smtClean="0">
                <a:solidFill>
                  <a:schemeClr val="tx1"/>
                </a:solidFill>
              </a:rPr>
              <a:t> Allevamento montano: una «necessità» per territori delle aree «interne»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it-IT" sz="1800" b="1" dirty="0" smtClean="0">
                <a:solidFill>
                  <a:schemeClr val="tx1"/>
                </a:solidFill>
              </a:rPr>
              <a:t> I servizi </a:t>
            </a:r>
            <a:r>
              <a:rPr lang="it-IT" sz="1800" b="1" i="1" dirty="0" err="1" smtClean="0">
                <a:solidFill>
                  <a:schemeClr val="tx1"/>
                </a:solidFill>
              </a:rPr>
              <a:t>ecosistemici</a:t>
            </a:r>
            <a:r>
              <a:rPr lang="it-IT" sz="1800" b="1" dirty="0" smtClean="0">
                <a:solidFill>
                  <a:schemeClr val="tx1"/>
                </a:solidFill>
              </a:rPr>
              <a:t> : una strada per riconoscere i «valori» dell’allevamento</a:t>
            </a:r>
          </a:p>
          <a:p>
            <a:pPr marL="2857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it-IT" sz="1800" b="1" dirty="0" smtClean="0">
                <a:solidFill>
                  <a:schemeClr val="tx1"/>
                </a:solidFill>
              </a:rPr>
              <a:t>Quali esigenze </a:t>
            </a:r>
            <a:r>
              <a:rPr lang="it-IT" sz="1800" b="1" dirty="0">
                <a:solidFill>
                  <a:schemeClr val="tx1"/>
                </a:solidFill>
              </a:rPr>
              <a:t>e </a:t>
            </a:r>
            <a:r>
              <a:rPr lang="it-IT" sz="1800" b="1" dirty="0" smtClean="0">
                <a:solidFill>
                  <a:schemeClr val="tx1"/>
                </a:solidFill>
              </a:rPr>
              <a:t>prospettive per lo sviluppo di una produzione tipica</a:t>
            </a:r>
          </a:p>
          <a:p>
            <a:pPr marL="0" lvl="1" indent="0">
              <a:lnSpc>
                <a:spcPct val="150000"/>
              </a:lnSpc>
              <a:buNone/>
            </a:pPr>
            <a:endParaRPr lang="it-IT" sz="1800" b="1" dirty="0">
              <a:solidFill>
                <a:srgbClr val="002060"/>
              </a:solidFill>
            </a:endParaRPr>
          </a:p>
          <a:p>
            <a:pPr marL="274320" lvl="1" indent="0">
              <a:buNone/>
            </a:pPr>
            <a:endParaRPr lang="it-IT" sz="1800" b="1" dirty="0">
              <a:solidFill>
                <a:srgbClr val="002060"/>
              </a:solidFill>
            </a:endParaRPr>
          </a:p>
          <a:p>
            <a:pPr marL="274320" lvl="1" indent="0">
              <a:buNone/>
            </a:pPr>
            <a:endParaRPr lang="it-IT" sz="1800" b="1" i="1" dirty="0">
              <a:solidFill>
                <a:srgbClr val="002060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044" y="3284984"/>
            <a:ext cx="3959432" cy="2967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2540" y="3284985"/>
            <a:ext cx="3956453" cy="296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8681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3"/>
          <p:cNvSpPr txBox="1">
            <a:spLocks noChangeArrowheads="1"/>
          </p:cNvSpPr>
          <p:nvPr/>
        </p:nvSpPr>
        <p:spPr bwMode="auto">
          <a:xfrm>
            <a:off x="946152" y="939409"/>
            <a:ext cx="8497888" cy="10772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sz="2000" i="1" dirty="0"/>
              <a:t>C’è un ritorno di famiglie e pastorizia nelle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sz="2000" i="1" dirty="0"/>
              <a:t>montagne piemontesi?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dirty="0"/>
          </a:p>
        </p:txBody>
      </p:sp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748" y="332656"/>
            <a:ext cx="1881274" cy="2157932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3" name="CasellaDiTesto 2"/>
          <p:cNvSpPr txBox="1"/>
          <p:nvPr/>
        </p:nvSpPr>
        <p:spPr>
          <a:xfrm>
            <a:off x="960311" y="233103"/>
            <a:ext cx="3690851" cy="4440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vert="horz" wrap="square" lIns="91430" tIns="45715" rIns="91430" bIns="45715" rtlCol="0" anchor="ctr">
            <a:spAutoFit/>
          </a:bodyPr>
          <a:lstStyle>
            <a:defPPr>
              <a:defRPr lang="it-IT"/>
            </a:defPPr>
            <a:lvl1pPr algn="ctr" defTabSz="685800" eaLnBrk="1" latinLnBrk="0" hangingPunct="1">
              <a:lnSpc>
                <a:spcPts val="2680"/>
              </a:lnSpc>
              <a:spcBef>
                <a:spcPct val="20000"/>
              </a:spcBef>
              <a:buClr>
                <a:schemeClr val="accent1"/>
              </a:buClr>
              <a:buSzPct val="85000"/>
              <a:buNone/>
              <a:defRPr sz="2800" b="0" spc="-1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Funzione sociale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2100" y="2132856"/>
            <a:ext cx="5357276" cy="4017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9278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996" y="2420888"/>
            <a:ext cx="8065707" cy="10193395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-86135" y="872246"/>
            <a:ext cx="4464496" cy="7930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vert="horz" wrap="square" lIns="91430" tIns="45715" rIns="91430" bIns="45715" rtlCol="0" anchor="ctr">
            <a:spAutoFit/>
          </a:bodyPr>
          <a:lstStyle>
            <a:lvl1pPr defTabSz="685800" eaLnBrk="1" latinLnBrk="0" hangingPunct="1">
              <a:lnSpc>
                <a:spcPts val="2680"/>
              </a:lnSpc>
              <a:spcBef>
                <a:spcPct val="20000"/>
              </a:spcBef>
              <a:buClr>
                <a:schemeClr val="accent1"/>
              </a:buClr>
              <a:buSzPct val="85000"/>
              <a:buNone/>
              <a:defRPr sz="2800" b="0" spc="-1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/>
              <a:t>Famiglie e attività pastorali nelle valli alpine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428" y="116632"/>
            <a:ext cx="4771208" cy="357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42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53353" y="548088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Favorire la funzione socio-culturale:</a:t>
            </a:r>
            <a:br>
              <a:rPr lang="it-IT" dirty="0" smtClean="0"/>
            </a:br>
            <a:r>
              <a:rPr lang="it-IT" sz="3100" dirty="0"/>
              <a:t>riconoscimento delle attività dell’allevamento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70012" y="1916832"/>
            <a:ext cx="8712968" cy="4437946"/>
          </a:xfrm>
        </p:spPr>
        <p:txBody>
          <a:bodyPr>
            <a:normAutofit lnSpcReduction="10000"/>
          </a:bodyPr>
          <a:lstStyle/>
          <a:p>
            <a:r>
              <a:rPr lang="it-IT" b="1" dirty="0" smtClean="0">
                <a:solidFill>
                  <a:schemeClr val="tx1"/>
                </a:solidFill>
              </a:rPr>
              <a:t>sostegno al </a:t>
            </a:r>
            <a:r>
              <a:rPr lang="it-IT" b="1" i="1" dirty="0" smtClean="0">
                <a:solidFill>
                  <a:schemeClr val="tx1"/>
                </a:solidFill>
              </a:rPr>
              <a:t>networking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dirty="0" smtClean="0">
                <a:solidFill>
                  <a:schemeClr val="tx1"/>
                </a:solidFill>
              </a:rPr>
              <a:t>tra allevatori</a:t>
            </a:r>
          </a:p>
          <a:p>
            <a:endParaRPr lang="it-IT" dirty="0" smtClean="0">
              <a:solidFill>
                <a:schemeClr val="tx1"/>
              </a:solidFill>
            </a:endParaRPr>
          </a:p>
          <a:p>
            <a:r>
              <a:rPr lang="it-IT" dirty="0" smtClean="0">
                <a:solidFill>
                  <a:schemeClr val="tx1"/>
                </a:solidFill>
              </a:rPr>
              <a:t>sostegno all'informatizzazione in azienda</a:t>
            </a:r>
          </a:p>
          <a:p>
            <a:endParaRPr lang="it-IT" dirty="0" smtClean="0">
              <a:solidFill>
                <a:schemeClr val="tx1"/>
              </a:solidFill>
            </a:endParaRPr>
          </a:p>
          <a:p>
            <a:r>
              <a:rPr lang="it-IT" dirty="0" smtClean="0">
                <a:solidFill>
                  <a:schemeClr val="tx1"/>
                </a:solidFill>
              </a:rPr>
              <a:t>costituzione centri </a:t>
            </a:r>
            <a:r>
              <a:rPr lang="it-IT" dirty="0">
                <a:solidFill>
                  <a:schemeClr val="tx1"/>
                </a:solidFill>
              </a:rPr>
              <a:t>di riferimento </a:t>
            </a:r>
            <a:r>
              <a:rPr lang="it-IT" dirty="0" smtClean="0">
                <a:solidFill>
                  <a:schemeClr val="tx1"/>
                </a:solidFill>
              </a:rPr>
              <a:t>a </a:t>
            </a:r>
            <a:r>
              <a:rPr lang="it-IT" dirty="0">
                <a:solidFill>
                  <a:schemeClr val="tx1"/>
                </a:solidFill>
              </a:rPr>
              <a:t>supporto del ritorno dei giovani </a:t>
            </a:r>
            <a:r>
              <a:rPr lang="it-IT" dirty="0" smtClean="0">
                <a:solidFill>
                  <a:schemeClr val="tx1"/>
                </a:solidFill>
              </a:rPr>
              <a:t>all'allevamento (centri per il lavoro)</a:t>
            </a:r>
          </a:p>
          <a:p>
            <a:endParaRPr lang="it-IT" dirty="0" smtClean="0">
              <a:solidFill>
                <a:schemeClr val="tx1"/>
              </a:solidFill>
            </a:endParaRPr>
          </a:p>
          <a:p>
            <a:r>
              <a:rPr lang="it-IT" b="1" i="1" dirty="0" smtClean="0">
                <a:solidFill>
                  <a:schemeClr val="tx1"/>
                </a:solidFill>
              </a:rPr>
              <a:t>formazione di </a:t>
            </a:r>
            <a:r>
              <a:rPr lang="it-IT" b="1" i="1" dirty="0">
                <a:solidFill>
                  <a:schemeClr val="tx1"/>
                </a:solidFill>
              </a:rPr>
              <a:t>figure </a:t>
            </a:r>
            <a:r>
              <a:rPr lang="it-IT" b="1" i="1" dirty="0" smtClean="0">
                <a:solidFill>
                  <a:schemeClr val="tx1"/>
                </a:solidFill>
              </a:rPr>
              <a:t>professionali</a:t>
            </a:r>
            <a:r>
              <a:rPr lang="it-IT" dirty="0" smtClean="0">
                <a:solidFill>
                  <a:schemeClr val="tx1"/>
                </a:solidFill>
              </a:rPr>
              <a:t/>
            </a:r>
            <a:br>
              <a:rPr lang="it-IT" dirty="0" smtClean="0">
                <a:solidFill>
                  <a:schemeClr val="tx1"/>
                </a:solidFill>
              </a:rPr>
            </a:br>
            <a:endParaRPr lang="it-IT" dirty="0" smtClean="0">
              <a:solidFill>
                <a:schemeClr val="tx1"/>
              </a:solidFill>
            </a:endParaRPr>
          </a:p>
          <a:p>
            <a:r>
              <a:rPr lang="it-IT" b="1" i="1" dirty="0" smtClean="0">
                <a:solidFill>
                  <a:schemeClr val="tx1"/>
                </a:solidFill>
              </a:rPr>
              <a:t>sensibilizzazione opinione </a:t>
            </a:r>
            <a:r>
              <a:rPr lang="it-IT" b="1" i="1" dirty="0">
                <a:solidFill>
                  <a:schemeClr val="tx1"/>
                </a:solidFill>
              </a:rPr>
              <a:t>pubblica </a:t>
            </a:r>
            <a:r>
              <a:rPr lang="it-IT" dirty="0" smtClean="0">
                <a:solidFill>
                  <a:schemeClr val="tx1"/>
                </a:solidFill>
              </a:rPr>
              <a:t>verso attività di allevamento e servizi alla collettività (valorizzazione aspetti </a:t>
            </a:r>
            <a:r>
              <a:rPr lang="it-IT" dirty="0">
                <a:solidFill>
                  <a:schemeClr val="tx1"/>
                </a:solidFill>
              </a:rPr>
              <a:t>storici, </a:t>
            </a:r>
            <a:r>
              <a:rPr lang="it-IT" dirty="0" smtClean="0">
                <a:solidFill>
                  <a:schemeClr val="tx1"/>
                </a:solidFill>
              </a:rPr>
              <a:t>antropologici</a:t>
            </a:r>
            <a:r>
              <a:rPr lang="it-IT" dirty="0">
                <a:solidFill>
                  <a:schemeClr val="tx1"/>
                </a:solidFill>
              </a:rPr>
              <a:t>, </a:t>
            </a:r>
            <a:r>
              <a:rPr lang="it-IT" dirty="0" err="1" smtClean="0">
                <a:solidFill>
                  <a:schemeClr val="tx1"/>
                </a:solidFill>
              </a:rPr>
              <a:t>ecc</a:t>
            </a:r>
            <a:r>
              <a:rPr lang="it-IT" dirty="0" smtClean="0">
                <a:solidFill>
                  <a:schemeClr val="tx1"/>
                </a:solidFill>
              </a:rPr>
              <a:t>…)</a:t>
            </a:r>
            <a:endParaRPr lang="it-IT" dirty="0">
              <a:solidFill>
                <a:schemeClr val="tx1"/>
              </a:solidFill>
            </a:endParaRPr>
          </a:p>
          <a:p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8081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532" y="1412776"/>
            <a:ext cx="3885896" cy="5181195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052" y="1268760"/>
            <a:ext cx="3719860" cy="3168352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838064" y="695101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+mn-lt"/>
              </a:rPr>
              <a:t>Agordo (BL), 2011</a:t>
            </a:r>
          </a:p>
          <a:p>
            <a:r>
              <a:rPr lang="it-IT" sz="1800" dirty="0" smtClean="0">
                <a:latin typeface="+mn-lt"/>
              </a:rPr>
              <a:t>Convegno «Di chi sono le Alpi oggi?»</a:t>
            </a:r>
            <a:endParaRPr lang="it-IT" sz="1800" dirty="0">
              <a:latin typeface="+mn-lt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978524" y="620688"/>
            <a:ext cx="4824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+mn-lt"/>
              </a:rPr>
              <a:t>Roaschia (CN), 2017</a:t>
            </a:r>
          </a:p>
          <a:p>
            <a:r>
              <a:rPr lang="it-IT" sz="1800" dirty="0" smtClean="0">
                <a:latin typeface="+mn-lt"/>
              </a:rPr>
              <a:t>Fiera della pecora Frabosana-</a:t>
            </a:r>
            <a:r>
              <a:rPr lang="it-IT" sz="1800" dirty="0" err="1" smtClean="0">
                <a:latin typeface="+mn-lt"/>
              </a:rPr>
              <a:t>Roaschina</a:t>
            </a:r>
            <a:endParaRPr lang="it-IT" dirty="0">
              <a:latin typeface="+mn-lt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398" y="4149080"/>
            <a:ext cx="3574644" cy="2737632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2098204" y="83614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latin typeface="+mn-lt"/>
              </a:rPr>
              <a:t>Formazione fin da piccoli!</a:t>
            </a:r>
            <a:endParaRPr lang="it-IT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24737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8" r="30334"/>
          <a:stretch/>
        </p:blipFill>
        <p:spPr>
          <a:xfrm>
            <a:off x="5050532" y="283710"/>
            <a:ext cx="4248472" cy="6209106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20" y="283710"/>
            <a:ext cx="4310246" cy="6175783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5482580" y="6549895"/>
            <a:ext cx="47625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(Storti D, Nori 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et al., 2017; Rete Nazionale Pastorizia)</a:t>
            </a:r>
          </a:p>
        </p:txBody>
      </p:sp>
    </p:spTree>
    <p:extLst>
      <p:ext uri="{BB962C8B-B14F-4D97-AF65-F5344CB8AC3E}">
        <p14:creationId xmlns:p14="http://schemas.microsoft.com/office/powerpoint/2010/main" val="311750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406016" y="1120800"/>
            <a:ext cx="849694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27815" eaLnBrk="0" hangingPunct="0">
              <a:lnSpc>
                <a:spcPct val="90000"/>
              </a:lnSpc>
              <a:spcBef>
                <a:spcPct val="50000"/>
              </a:spcBef>
              <a:tabLst>
                <a:tab pos="555048" algn="l"/>
              </a:tabLst>
            </a:pPr>
            <a:r>
              <a:rPr lang="it-IT" sz="2800" b="1" dirty="0">
                <a:solidFill>
                  <a:prstClr val="white"/>
                </a:solidFill>
                <a:latin typeface="Corbel" panose="020B0503020204020204"/>
              </a:rPr>
              <a:t>Perché è necessario </a:t>
            </a:r>
            <a:r>
              <a:rPr lang="it-IT" sz="2800" b="1" dirty="0" smtClean="0">
                <a:solidFill>
                  <a:prstClr val="white"/>
                </a:solidFill>
                <a:latin typeface="Corbel" panose="020B0503020204020204"/>
              </a:rPr>
              <a:t>difendere una produzione casearia come la Toma di Lanzo</a:t>
            </a:r>
            <a:endParaRPr lang="it-IT" sz="2800" b="1" dirty="0">
              <a:solidFill>
                <a:prstClr val="white"/>
              </a:solidFill>
              <a:latin typeface="Corbel" panose="020B0503020204020204"/>
            </a:endParaRPr>
          </a:p>
          <a:p>
            <a:pPr marL="342900" lvl="0" indent="-342900" defTabSz="685800">
              <a:lnSpc>
                <a:spcPct val="90000"/>
              </a:lnSpc>
              <a:spcBef>
                <a:spcPts val="1800"/>
              </a:spcBef>
              <a:buClr>
                <a:srgbClr val="80B606"/>
              </a:buClr>
              <a:buSzPct val="85000"/>
              <a:buFont typeface="Arial" panose="020B0604020202020204" pitchFamily="34" charset="0"/>
              <a:buChar char="•"/>
              <a:tabLst>
                <a:tab pos="555048" algn="l"/>
              </a:tabLst>
            </a:pPr>
            <a:r>
              <a:rPr lang="it-IT" dirty="0" smtClean="0">
                <a:solidFill>
                  <a:prstClr val="white"/>
                </a:solidFill>
                <a:latin typeface="Corbel" panose="020B0503020204020204"/>
              </a:rPr>
              <a:t>qualità del prodotto (proprietà uniche…)</a:t>
            </a:r>
          </a:p>
          <a:p>
            <a:pPr marL="342900" lvl="0" indent="-342900" defTabSz="685800">
              <a:lnSpc>
                <a:spcPct val="90000"/>
              </a:lnSpc>
              <a:spcBef>
                <a:spcPts val="1800"/>
              </a:spcBef>
              <a:buClr>
                <a:srgbClr val="80B606"/>
              </a:buClr>
              <a:buSzPct val="85000"/>
              <a:buFont typeface="Arial" panose="020B0604020202020204" pitchFamily="34" charset="0"/>
              <a:buChar char="•"/>
              <a:tabLst>
                <a:tab pos="555048" algn="l"/>
              </a:tabLst>
            </a:pPr>
            <a:r>
              <a:rPr lang="it-IT" dirty="0" smtClean="0">
                <a:solidFill>
                  <a:prstClr val="white"/>
                </a:solidFill>
                <a:latin typeface="Corbel" panose="020B0503020204020204"/>
              </a:rPr>
              <a:t>qualità dell’allevamento: </a:t>
            </a:r>
            <a:r>
              <a:rPr lang="it-IT" dirty="0">
                <a:solidFill>
                  <a:prstClr val="white"/>
                </a:solidFill>
                <a:latin typeface="Corbel" panose="020B0503020204020204"/>
              </a:rPr>
              <a:t>benessere animale, </a:t>
            </a:r>
            <a:r>
              <a:rPr lang="it-IT" dirty="0" smtClean="0">
                <a:solidFill>
                  <a:prstClr val="white"/>
                </a:solidFill>
                <a:latin typeface="Corbel" panose="020B0503020204020204"/>
              </a:rPr>
              <a:t>biodiversità,</a:t>
            </a:r>
          </a:p>
          <a:p>
            <a:pPr marL="342900" lvl="0" indent="-342900" defTabSz="685800">
              <a:lnSpc>
                <a:spcPct val="90000"/>
              </a:lnSpc>
              <a:spcBef>
                <a:spcPts val="1800"/>
              </a:spcBef>
              <a:buClr>
                <a:srgbClr val="80B606"/>
              </a:buClr>
              <a:buSzPct val="85000"/>
              <a:buFont typeface="Arial" panose="020B0604020202020204" pitchFamily="34" charset="0"/>
              <a:buChar char="•"/>
              <a:tabLst>
                <a:tab pos="555048" algn="l"/>
              </a:tabLst>
            </a:pPr>
            <a:r>
              <a:rPr lang="it-IT" dirty="0" smtClean="0">
                <a:solidFill>
                  <a:prstClr val="white"/>
                </a:solidFill>
                <a:latin typeface="Corbel" panose="020B0503020204020204"/>
              </a:rPr>
              <a:t>qualità del </a:t>
            </a:r>
            <a:r>
              <a:rPr lang="it-IT" dirty="0">
                <a:solidFill>
                  <a:prstClr val="white"/>
                </a:solidFill>
                <a:latin typeface="Corbel" panose="020B0503020204020204"/>
              </a:rPr>
              <a:t>territorio: mantenimento superfici pastorali</a:t>
            </a:r>
          </a:p>
          <a:p>
            <a:pPr marL="342900" lvl="0" indent="-342900" defTabSz="685800">
              <a:lnSpc>
                <a:spcPct val="90000"/>
              </a:lnSpc>
              <a:spcBef>
                <a:spcPts val="1800"/>
              </a:spcBef>
              <a:buClr>
                <a:srgbClr val="80B606"/>
              </a:buClr>
              <a:buSzPct val="85000"/>
              <a:buFont typeface="Arial" panose="020B0604020202020204" pitchFamily="34" charset="0"/>
              <a:buChar char="•"/>
              <a:tabLst>
                <a:tab pos="555048" algn="l"/>
              </a:tabLst>
            </a:pPr>
            <a:r>
              <a:rPr lang="it-IT" dirty="0">
                <a:solidFill>
                  <a:prstClr val="white"/>
                </a:solidFill>
                <a:latin typeface="Corbel" panose="020B0503020204020204"/>
              </a:rPr>
              <a:t> </a:t>
            </a:r>
            <a:r>
              <a:rPr lang="it-IT" dirty="0" smtClean="0">
                <a:solidFill>
                  <a:prstClr val="white"/>
                </a:solidFill>
                <a:latin typeface="Corbel" panose="020B0503020204020204"/>
              </a:rPr>
              <a:t>qualità dell’ambiente: </a:t>
            </a:r>
            <a:r>
              <a:rPr lang="it-IT" dirty="0">
                <a:solidFill>
                  <a:prstClr val="white"/>
                </a:solidFill>
                <a:latin typeface="Corbel" panose="020B0503020204020204"/>
                <a:sym typeface="Wingdings" pitchFamily="2" charset="2"/>
              </a:rPr>
              <a:t>paesaggio, turismo</a:t>
            </a:r>
            <a:endParaRPr lang="it-IT" dirty="0">
              <a:solidFill>
                <a:prstClr val="white"/>
              </a:solidFill>
              <a:latin typeface="Corbel" panose="020B0503020204020204"/>
            </a:endParaRPr>
          </a:p>
          <a:p>
            <a:pPr marL="342900" lvl="0" indent="-342900" defTabSz="685800">
              <a:lnSpc>
                <a:spcPct val="90000"/>
              </a:lnSpc>
              <a:spcBef>
                <a:spcPts val="1800"/>
              </a:spcBef>
              <a:buClr>
                <a:srgbClr val="80B606"/>
              </a:buClr>
              <a:buSzPct val="85000"/>
              <a:buFont typeface="Arial" panose="020B0604020202020204" pitchFamily="34" charset="0"/>
              <a:buChar char="•"/>
              <a:tabLst>
                <a:tab pos="555048" algn="l"/>
              </a:tabLst>
            </a:pPr>
            <a:r>
              <a:rPr lang="it-IT" dirty="0">
                <a:solidFill>
                  <a:prstClr val="white"/>
                </a:solidFill>
                <a:latin typeface="Corbel" panose="020B0503020204020204"/>
              </a:rPr>
              <a:t> </a:t>
            </a:r>
            <a:r>
              <a:rPr lang="it-IT" dirty="0" smtClean="0">
                <a:solidFill>
                  <a:prstClr val="white"/>
                </a:solidFill>
                <a:latin typeface="Corbel" panose="020B0503020204020204"/>
              </a:rPr>
              <a:t>qualità della vita: aspetti </a:t>
            </a:r>
            <a:r>
              <a:rPr lang="it-IT" dirty="0">
                <a:solidFill>
                  <a:prstClr val="white"/>
                </a:solidFill>
                <a:latin typeface="Corbel" panose="020B0503020204020204"/>
              </a:rPr>
              <a:t>sociali e </a:t>
            </a:r>
            <a:r>
              <a:rPr lang="it-IT" dirty="0" smtClean="0">
                <a:solidFill>
                  <a:prstClr val="white"/>
                </a:solidFill>
                <a:latin typeface="Corbel" panose="020B0503020204020204"/>
              </a:rPr>
              <a:t>culturali, </a:t>
            </a:r>
            <a:r>
              <a:rPr lang="it-IT" dirty="0">
                <a:solidFill>
                  <a:prstClr val="white"/>
                </a:solidFill>
                <a:latin typeface="Corbel" panose="020B0503020204020204"/>
              </a:rPr>
              <a:t>«passione», formazione, tradizione, storia, arte…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4748" y="4998452"/>
            <a:ext cx="2496026" cy="1919142"/>
          </a:xfrm>
          <a:prstGeom prst="rect">
            <a:avLst/>
          </a:prstGeom>
        </p:spPr>
      </p:pic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2242220" y="44624"/>
            <a:ext cx="5400600" cy="1143000"/>
          </a:xfrm>
        </p:spPr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Considerazioni</a:t>
            </a:r>
            <a:endParaRPr lang="it-IT" dirty="0"/>
          </a:p>
        </p:txBody>
      </p:sp>
      <p:sp>
        <p:nvSpPr>
          <p:cNvPr id="7" name="Segnaposto contenuto 5"/>
          <p:cNvSpPr>
            <a:spLocks noGrp="1"/>
          </p:cNvSpPr>
          <p:nvPr>
            <p:ph sz="half" idx="2"/>
          </p:nvPr>
        </p:nvSpPr>
        <p:spPr>
          <a:xfrm>
            <a:off x="641887" y="5362911"/>
            <a:ext cx="6137848" cy="1190223"/>
          </a:xfrm>
          <a:ln>
            <a:solidFill>
              <a:srgbClr val="FFFF66"/>
            </a:solidFill>
          </a:ln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it-IT" dirty="0" smtClean="0"/>
              <a:t>Un produzione che può essere  un marchio territoriale per la valorizzazione turistica delle Valli di Lanzo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017520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8004" y="692696"/>
            <a:ext cx="8722940" cy="4114503"/>
          </a:xfrm>
        </p:spPr>
        <p:txBody>
          <a:bodyPr rtlCol="0">
            <a:normAutofit fontScale="62500" lnSpcReduction="20000"/>
          </a:bodyPr>
          <a:lstStyle/>
          <a:p>
            <a:pPr algn="ctr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it-IT" sz="3600" dirty="0" smtClean="0">
                <a:solidFill>
                  <a:schemeClr val="tx1"/>
                </a:solidFill>
              </a:rPr>
              <a:t>Per una </a:t>
            </a:r>
            <a:r>
              <a:rPr lang="it-IT" sz="5100" dirty="0" smtClean="0">
                <a:solidFill>
                  <a:schemeClr val="tx1"/>
                </a:solidFill>
              </a:rPr>
              <a:t>piena</a:t>
            </a:r>
            <a:r>
              <a:rPr lang="it-IT" sz="3600" dirty="0" smtClean="0">
                <a:solidFill>
                  <a:schemeClr val="tx1"/>
                </a:solidFill>
              </a:rPr>
              <a:t> e </a:t>
            </a:r>
            <a:r>
              <a:rPr lang="it-IT" sz="4600" dirty="0" smtClean="0">
                <a:solidFill>
                  <a:schemeClr val="tx1"/>
                </a:solidFill>
              </a:rPr>
              <a:t>giusta valorizzazione </a:t>
            </a:r>
            <a:r>
              <a:rPr lang="it-IT" sz="3600" dirty="0" smtClean="0">
                <a:solidFill>
                  <a:schemeClr val="tx1"/>
                </a:solidFill>
              </a:rPr>
              <a:t>di un prodotto di un’area «interna» come la Toma di Lanzo </a:t>
            </a:r>
            <a:endParaRPr lang="it-IT" sz="3600" dirty="0">
              <a:solidFill>
                <a:schemeClr val="tx1"/>
              </a:solidFill>
            </a:endParaRPr>
          </a:p>
          <a:p>
            <a:pPr algn="ctr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it-IT" sz="3600" u="sng" dirty="0" smtClean="0">
                <a:solidFill>
                  <a:schemeClr val="tx1"/>
                </a:solidFill>
              </a:rPr>
              <a:t>è </a:t>
            </a:r>
            <a:r>
              <a:rPr lang="it-IT" sz="3600" u="sng" dirty="0">
                <a:solidFill>
                  <a:schemeClr val="tx1"/>
                </a:solidFill>
              </a:rPr>
              <a:t>f</a:t>
            </a:r>
            <a:r>
              <a:rPr lang="it-IT" sz="3600" u="sng" dirty="0" smtClean="0">
                <a:solidFill>
                  <a:schemeClr val="tx1"/>
                </a:solidFill>
              </a:rPr>
              <a:t>ondamentale </a:t>
            </a:r>
            <a:r>
              <a:rPr lang="it-IT" sz="4600" u="sng" dirty="0" smtClean="0">
                <a:solidFill>
                  <a:schemeClr val="tx1"/>
                </a:solidFill>
              </a:rPr>
              <a:t>riconoscere</a:t>
            </a:r>
            <a:r>
              <a:rPr lang="it-IT" sz="3600" u="sng" dirty="0" smtClean="0">
                <a:solidFill>
                  <a:schemeClr val="tx1"/>
                </a:solidFill>
              </a:rPr>
              <a:t> e </a:t>
            </a:r>
            <a:r>
              <a:rPr lang="it-IT" sz="5100" u="sng" dirty="0" smtClean="0">
                <a:solidFill>
                  <a:schemeClr val="tx1"/>
                </a:solidFill>
              </a:rPr>
              <a:t>apprezzare</a:t>
            </a:r>
            <a:r>
              <a:rPr lang="it-IT" sz="3600" dirty="0" smtClean="0">
                <a:solidFill>
                  <a:schemeClr val="tx1"/>
                </a:solidFill>
              </a:rPr>
              <a:t>: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endParaRPr lang="it-IT" dirty="0">
              <a:solidFill>
                <a:schemeClr val="tx1"/>
              </a:solidFill>
            </a:endParaRPr>
          </a:p>
          <a:p>
            <a:pPr>
              <a:buClr>
                <a:srgbClr val="80B606"/>
              </a:buClr>
              <a:buSzPct val="85000"/>
              <a:tabLst>
                <a:tab pos="555048" algn="l"/>
              </a:tabLst>
              <a:defRPr/>
            </a:pPr>
            <a:r>
              <a:rPr lang="it-IT" sz="3800" dirty="0" smtClean="0">
                <a:solidFill>
                  <a:schemeClr val="tx1"/>
                </a:solidFill>
              </a:rPr>
              <a:t>Valore</a:t>
            </a:r>
            <a:r>
              <a:rPr lang="it-IT" sz="2800" dirty="0" smtClean="0">
                <a:solidFill>
                  <a:schemeClr val="tx1"/>
                </a:solidFill>
              </a:rPr>
              <a:t>, anche </a:t>
            </a:r>
            <a:r>
              <a:rPr lang="it-IT" sz="3800" dirty="0" smtClean="0">
                <a:solidFill>
                  <a:schemeClr val="tx1"/>
                </a:solidFill>
              </a:rPr>
              <a:t>“etico”, </a:t>
            </a:r>
            <a:r>
              <a:rPr lang="it-IT" sz="2800" dirty="0" smtClean="0">
                <a:solidFill>
                  <a:schemeClr val="tx1"/>
                </a:solidFill>
              </a:rPr>
              <a:t>del </a:t>
            </a:r>
            <a:r>
              <a:rPr lang="it-IT" sz="2800" dirty="0">
                <a:solidFill>
                  <a:schemeClr val="tx1"/>
                </a:solidFill>
              </a:rPr>
              <a:t>sistema produttivo e del prodotto reso alla collettività</a:t>
            </a:r>
          </a:p>
          <a:p>
            <a:pPr>
              <a:buClr>
                <a:srgbClr val="80B606"/>
              </a:buClr>
              <a:buSzPct val="85000"/>
              <a:tabLst>
                <a:tab pos="555048" algn="l"/>
              </a:tabLst>
              <a:defRPr/>
            </a:pPr>
            <a:endParaRPr lang="it-IT" sz="2800" dirty="0">
              <a:solidFill>
                <a:schemeClr val="tx1"/>
              </a:solidFill>
            </a:endParaRPr>
          </a:p>
          <a:p>
            <a:pPr>
              <a:buClr>
                <a:srgbClr val="80B606"/>
              </a:buClr>
              <a:buSzPct val="85000"/>
              <a:tabLst>
                <a:tab pos="555048" algn="l"/>
              </a:tabLst>
              <a:defRPr/>
            </a:pPr>
            <a:r>
              <a:rPr lang="it-IT" sz="3800" dirty="0">
                <a:solidFill>
                  <a:schemeClr val="tx1"/>
                </a:solidFill>
              </a:rPr>
              <a:t>A</a:t>
            </a:r>
            <a:r>
              <a:rPr lang="it-IT" sz="3800" dirty="0" smtClean="0">
                <a:solidFill>
                  <a:schemeClr val="tx1"/>
                </a:solidFill>
              </a:rPr>
              <a:t>ccoglienza</a:t>
            </a:r>
            <a:r>
              <a:rPr lang="it-IT" sz="2800" dirty="0" smtClean="0">
                <a:solidFill>
                  <a:schemeClr val="tx1"/>
                </a:solidFill>
              </a:rPr>
              <a:t> </a:t>
            </a:r>
            <a:r>
              <a:rPr lang="it-IT" sz="2800" dirty="0">
                <a:solidFill>
                  <a:schemeClr val="tx1"/>
                </a:solidFill>
              </a:rPr>
              <a:t>e </a:t>
            </a:r>
            <a:r>
              <a:rPr lang="it-IT" sz="3800" dirty="0">
                <a:solidFill>
                  <a:schemeClr val="tx1"/>
                </a:solidFill>
              </a:rPr>
              <a:t>informazione</a:t>
            </a:r>
            <a:r>
              <a:rPr lang="it-IT" sz="2800" dirty="0">
                <a:solidFill>
                  <a:schemeClr val="tx1"/>
                </a:solidFill>
              </a:rPr>
              <a:t>: nuovo turismo </a:t>
            </a:r>
            <a:r>
              <a:rPr lang="it-IT" sz="2800" dirty="0" smtClean="0">
                <a:solidFill>
                  <a:schemeClr val="tx1"/>
                </a:solidFill>
              </a:rPr>
              <a:t>(consapevole</a:t>
            </a:r>
            <a:r>
              <a:rPr lang="it-IT" sz="2800" dirty="0">
                <a:solidFill>
                  <a:schemeClr val="tx1"/>
                </a:solidFill>
              </a:rPr>
              <a:t>, formato, </a:t>
            </a:r>
            <a:r>
              <a:rPr lang="it-IT" sz="2800" dirty="0" smtClean="0">
                <a:solidFill>
                  <a:schemeClr val="tx1"/>
                </a:solidFill>
              </a:rPr>
              <a:t>…)</a:t>
            </a:r>
            <a:endParaRPr lang="it-IT" sz="2800" dirty="0">
              <a:solidFill>
                <a:schemeClr val="tx1"/>
              </a:solidFill>
            </a:endParaRPr>
          </a:p>
          <a:p>
            <a:pPr>
              <a:buClr>
                <a:srgbClr val="80B606"/>
              </a:buClr>
              <a:buSzPct val="85000"/>
              <a:tabLst>
                <a:tab pos="555048" algn="l"/>
              </a:tabLst>
              <a:defRPr/>
            </a:pPr>
            <a:endParaRPr lang="it-IT" sz="2800" dirty="0">
              <a:solidFill>
                <a:schemeClr val="tx1"/>
              </a:solidFill>
            </a:endParaRPr>
          </a:p>
          <a:p>
            <a:pPr>
              <a:buClr>
                <a:srgbClr val="80B606"/>
              </a:buClr>
              <a:buSzPct val="85000"/>
              <a:tabLst>
                <a:tab pos="555048" algn="l"/>
              </a:tabLst>
              <a:defRPr/>
            </a:pPr>
            <a:r>
              <a:rPr lang="it-IT" sz="3800" dirty="0">
                <a:solidFill>
                  <a:schemeClr val="tx1"/>
                </a:solidFill>
              </a:rPr>
              <a:t>I</a:t>
            </a:r>
            <a:r>
              <a:rPr lang="it-IT" sz="3800" dirty="0" smtClean="0">
                <a:solidFill>
                  <a:schemeClr val="tx1"/>
                </a:solidFill>
              </a:rPr>
              <a:t>dentità </a:t>
            </a:r>
            <a:r>
              <a:rPr lang="it-IT" sz="3800" dirty="0">
                <a:solidFill>
                  <a:schemeClr val="tx1"/>
                </a:solidFill>
              </a:rPr>
              <a:t>di chi produce </a:t>
            </a:r>
            <a:r>
              <a:rPr lang="it-IT" sz="2800" dirty="0">
                <a:solidFill>
                  <a:schemeClr val="tx1"/>
                </a:solidFill>
              </a:rPr>
              <a:t>rispettando l’ambiente e compie esperienza “autentica”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7382" y="4778847"/>
            <a:ext cx="2664183" cy="204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795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12470" y="5336372"/>
            <a:ext cx="8538693" cy="1325563"/>
          </a:xfrm>
        </p:spPr>
        <p:txBody>
          <a:bodyPr/>
          <a:lstStyle/>
          <a:p>
            <a:pPr algn="ctr"/>
            <a:r>
              <a:rPr lang="it-IT" dirty="0" smtClean="0"/>
              <a:t>Produttore – </a:t>
            </a:r>
            <a:r>
              <a:rPr lang="it-IT" b="1" dirty="0" smtClean="0">
                <a:solidFill>
                  <a:srgbClr val="FF0000"/>
                </a:solidFill>
              </a:rPr>
              <a:t>Intermediario</a:t>
            </a:r>
            <a:r>
              <a:rPr lang="it-IT" dirty="0" smtClean="0"/>
              <a:t> - Turista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471" y="334851"/>
            <a:ext cx="6668693" cy="5001520"/>
          </a:xfrm>
        </p:spPr>
      </p:pic>
    </p:spTree>
    <p:extLst>
      <p:ext uri="{BB962C8B-B14F-4D97-AF65-F5344CB8AC3E}">
        <p14:creationId xmlns:p14="http://schemas.microsoft.com/office/powerpoint/2010/main" val="38089964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3988" y="0"/>
            <a:ext cx="8215313" cy="1325563"/>
          </a:xfrm>
        </p:spPr>
        <p:txBody>
          <a:bodyPr>
            <a:normAutofit/>
          </a:bodyPr>
          <a:lstStyle/>
          <a:p>
            <a:r>
              <a:rPr lang="it-IT" sz="3200" dirty="0" smtClean="0"/>
              <a:t>Quale interesse da parte dell’Università…?</a:t>
            </a:r>
            <a:endParaRPr lang="it-IT" sz="32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308" y="2340902"/>
            <a:ext cx="4800112" cy="1663784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53988" y="4177902"/>
            <a:ext cx="676875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+mn-lt"/>
              </a:rPr>
              <a:t>* …e da due tesi di laurea (in corso):</a:t>
            </a:r>
          </a:p>
          <a:p>
            <a:endParaRPr lang="it-IT" dirty="0">
              <a:latin typeface="+mn-lt"/>
            </a:endParaRPr>
          </a:p>
          <a:p>
            <a:pPr marL="342900" indent="-342900">
              <a:buFontTx/>
              <a:buChar char="-"/>
            </a:pPr>
            <a:r>
              <a:rPr lang="it-IT" sz="2000" dirty="0">
                <a:latin typeface="+mn-lt"/>
              </a:rPr>
              <a:t>La Toma di Lanzo: percezioni e prospettive di un prodotto locale di un’area interna del </a:t>
            </a:r>
            <a:r>
              <a:rPr lang="it-IT" sz="2000" dirty="0" smtClean="0">
                <a:latin typeface="+mn-lt"/>
              </a:rPr>
              <a:t>Piemonte</a:t>
            </a:r>
          </a:p>
          <a:p>
            <a:endParaRPr lang="it-IT" sz="2000" dirty="0">
              <a:latin typeface="+mn-lt"/>
            </a:endParaRPr>
          </a:p>
          <a:p>
            <a:pPr marL="342900" indent="-342900">
              <a:buFontTx/>
              <a:buChar char="-"/>
            </a:pPr>
            <a:r>
              <a:rPr lang="it-IT" sz="2000" dirty="0" smtClean="0">
                <a:latin typeface="+mn-lt"/>
              </a:rPr>
              <a:t>Impatto ambientale (LCA) della produzione della Toma di Lanzo</a:t>
            </a:r>
            <a:endParaRPr lang="it-IT" sz="2000" dirty="0">
              <a:latin typeface="+mn-lt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48" y="327263"/>
            <a:ext cx="1200361" cy="1152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724" y="4232225"/>
            <a:ext cx="2480379" cy="18617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CasellaDiTesto 8"/>
          <p:cNvSpPr txBox="1"/>
          <p:nvPr/>
        </p:nvSpPr>
        <p:spPr>
          <a:xfrm>
            <a:off x="298004" y="1191161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+mj-lt"/>
              </a:rPr>
              <a:t>* Contributi da un dottorato di ricerca …</a:t>
            </a:r>
            <a:endParaRPr lang="it-IT" dirty="0">
              <a:latin typeface="+mj-lt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98004" y="1726480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latin typeface="+mn-lt"/>
              </a:rPr>
              <a:t>- La </a:t>
            </a:r>
            <a:r>
              <a:rPr lang="it-IT" sz="2000" dirty="0">
                <a:latin typeface="+mn-lt"/>
              </a:rPr>
              <a:t>Toma di Lanzo: percezioni e prospettive di un prodotto locale di un’area interna del Piemonte.</a:t>
            </a:r>
          </a:p>
        </p:txBody>
      </p:sp>
    </p:spTree>
    <p:extLst>
      <p:ext uri="{BB962C8B-B14F-4D97-AF65-F5344CB8AC3E}">
        <p14:creationId xmlns:p14="http://schemas.microsoft.com/office/powerpoint/2010/main" val="360052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218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5" name="Rectangle 3"/>
          <p:cNvSpPr>
            <a:spLocks noChangeArrowheads="1"/>
          </p:cNvSpPr>
          <p:nvPr/>
        </p:nvSpPr>
        <p:spPr bwMode="auto">
          <a:xfrm>
            <a:off x="266439" y="1524000"/>
            <a:ext cx="8839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Riduzioni delle superfici a pascolo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Aumento delle dimensioni medie di greggi e mandrie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Perdita di caratteristiche di determinati ambienti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Riduzione della variabilità delle risorse genetiche (biodiversità zootecnica) 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Perdita delle produzioni locali (e tipiche)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47323" y="422176"/>
            <a:ext cx="85725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-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r>
              <a:rPr kumimoji="0" lang="en-US" sz="2000" b="1" i="0" u="none" strike="noStrike" kern="1200" cap="none" spc="-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</a:rPr>
              <a:t>Problemi</a:t>
            </a:r>
            <a:r>
              <a:rPr kumimoji="0" lang="en-US" sz="20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</a:rPr>
              <a:t> di </a:t>
            </a:r>
            <a:r>
              <a:rPr kumimoji="0" lang="en-US" sz="2000" b="1" i="0" u="none" strike="noStrike" kern="1200" cap="none" spc="-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</a:rPr>
              <a:t>ordine</a:t>
            </a:r>
            <a:r>
              <a:rPr kumimoji="0" lang="en-US" sz="20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/>
              </a:rPr>
              <a:t>generale</a:t>
            </a:r>
            <a:r>
              <a:rPr lang="en-US" sz="2000" b="1" dirty="0" smtClean="0">
                <a:solidFill>
                  <a:schemeClr val="tx1"/>
                </a:solidFill>
                <a:latin typeface="Arial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/>
              </a:rPr>
              <a:t>degli</a:t>
            </a:r>
            <a:r>
              <a:rPr lang="en-US" sz="2000" b="1" dirty="0" smtClean="0">
                <a:solidFill>
                  <a:schemeClr val="tx1"/>
                </a:solidFill>
                <a:latin typeface="Arial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Arial"/>
              </a:rPr>
              <a:t>allevamenti</a:t>
            </a:r>
            <a:r>
              <a:rPr lang="en-US" sz="2000" b="1" dirty="0" smtClean="0">
                <a:solidFill>
                  <a:schemeClr val="tx1"/>
                </a:solidFill>
                <a:latin typeface="Arial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rial"/>
              </a:rPr>
              <a:t>nelle</a:t>
            </a:r>
            <a:r>
              <a:rPr lang="en-US" sz="2000" b="1" dirty="0">
                <a:solidFill>
                  <a:schemeClr val="tx1"/>
                </a:solidFill>
                <a:latin typeface="Arial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rial"/>
              </a:rPr>
              <a:t>aree</a:t>
            </a:r>
            <a:r>
              <a:rPr lang="en-US" sz="2000" b="1" dirty="0">
                <a:solidFill>
                  <a:schemeClr val="tx1"/>
                </a:solidFill>
                <a:latin typeface="Arial"/>
              </a:rPr>
              <a:t> interne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-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0428" y="21286"/>
            <a:ext cx="1804572" cy="89619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084" y="3789040"/>
            <a:ext cx="3554276" cy="2664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4508" y="3789040"/>
            <a:ext cx="3552243" cy="2664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05045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59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0500" y="267237"/>
            <a:ext cx="4043966" cy="68580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 smtClean="0"/>
              <a:t>L’accoglienza del turista. Tra mancanza di personale, controlli e necessità di ammodernamento</a:t>
            </a:r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/>
              <a:t>I</a:t>
            </a:r>
            <a:r>
              <a:rPr lang="it-IT" dirty="0" smtClean="0"/>
              <a:t>nterazione </a:t>
            </a:r>
            <a:r>
              <a:rPr lang="it-IT" dirty="0"/>
              <a:t>con le professioni turistiche della </a:t>
            </a:r>
            <a:r>
              <a:rPr lang="it-IT" dirty="0" smtClean="0"/>
              <a:t>montagna e coinvolgimento nei programmi di promozione della valle</a:t>
            </a:r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 smtClean="0"/>
              <a:t>«Adesso cominciano a capire il prodotto d’alpeggio quando comprano perché sano, ma non c’è interesse a vedere i luoghi della produzione»</a:t>
            </a:r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 smtClean="0"/>
              <a:t>Le </a:t>
            </a:r>
            <a:r>
              <a:rPr lang="it-IT" i="1" dirty="0" err="1" smtClean="0"/>
              <a:t>skills</a:t>
            </a:r>
            <a:r>
              <a:rPr lang="it-IT" dirty="0" smtClean="0"/>
              <a:t> per lo sviluppo agrituristico</a:t>
            </a:r>
          </a:p>
          <a:p>
            <a:pPr marL="0" indent="0" algn="ctr">
              <a:buNone/>
            </a:pPr>
            <a:r>
              <a:rPr lang="it-IT" dirty="0" smtClean="0"/>
              <a:t>«diamo un servizio»</a:t>
            </a:r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1618" y="3696237"/>
            <a:ext cx="4593465" cy="2904466"/>
          </a:xfrm>
          <a:prstGeom prst="rect">
            <a:avLst/>
          </a:prstGeom>
        </p:spPr>
      </p:pic>
      <p:pic>
        <p:nvPicPr>
          <p:cNvPr id="6" name="Picture 6" descr="uscitaTAMmussa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1618" y="1"/>
            <a:ext cx="4593465" cy="344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364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Valli di Lanzo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636" y="3789040"/>
            <a:ext cx="2545205" cy="1799860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23" y="2564904"/>
            <a:ext cx="5161613" cy="365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18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01" y="855182"/>
            <a:ext cx="2839142" cy="5690341"/>
          </a:xfrm>
        </p:spPr>
      </p:pic>
      <p:sp>
        <p:nvSpPr>
          <p:cNvPr id="8" name="Segnaposto contenuto 5"/>
          <p:cNvSpPr>
            <a:spLocks noGrp="1"/>
          </p:cNvSpPr>
          <p:nvPr>
            <p:ph sz="half" idx="2"/>
          </p:nvPr>
        </p:nvSpPr>
        <p:spPr>
          <a:xfrm>
            <a:off x="3988068" y="2909164"/>
            <a:ext cx="3671920" cy="2446569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it-IT" dirty="0" smtClean="0"/>
              <a:t>Un produzione che può essere  un marchio territoriale per la valorizzazione turistica delle Valli di Lanzo?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9935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Toma di Lanzo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61" y="2758240"/>
            <a:ext cx="3669853" cy="2446569"/>
          </a:xfrm>
        </p:spPr>
      </p:pic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4370410" y="3818887"/>
            <a:ext cx="3671920" cy="1385921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it-IT" dirty="0" smtClean="0"/>
              <a:t>La scelta di un marchio e di una forma associativa dei produttori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4307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Disciplinare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32" y="2575776"/>
            <a:ext cx="8901716" cy="285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04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Disciplinare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43" y="2479975"/>
            <a:ext cx="8872550" cy="32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9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Disciplinare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874" y="2349472"/>
            <a:ext cx="7554081" cy="375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28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Disciplinare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69" y="2575776"/>
            <a:ext cx="8710727" cy="300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452" y="1471623"/>
            <a:ext cx="6789280" cy="447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5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23" y="1648580"/>
            <a:ext cx="7506206" cy="405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6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42020" y="1460110"/>
            <a:ext cx="8928992" cy="4280597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it-IT" dirty="0" smtClean="0">
                <a:solidFill>
                  <a:schemeClr val="tx1"/>
                </a:solidFill>
              </a:rPr>
              <a:t>valorizzazione dei prodotti di allevamento limitata </a:t>
            </a:r>
            <a:endParaRPr lang="it-IT" dirty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it-IT" dirty="0" smtClean="0">
                <a:solidFill>
                  <a:schemeClr val="tx1"/>
                </a:solidFill>
              </a:rPr>
              <a:t>autosufficienza </a:t>
            </a:r>
            <a:r>
              <a:rPr lang="it-IT" dirty="0">
                <a:solidFill>
                  <a:schemeClr val="tx1"/>
                </a:solidFill>
              </a:rPr>
              <a:t>scarsa dell'approvvigionamento alimentare per </a:t>
            </a:r>
            <a:r>
              <a:rPr lang="it-IT" dirty="0" smtClean="0">
                <a:solidFill>
                  <a:schemeClr val="tx1"/>
                </a:solidFill>
              </a:rPr>
              <a:t>bestiame </a:t>
            </a:r>
            <a:r>
              <a:rPr lang="it-IT" dirty="0">
                <a:solidFill>
                  <a:schemeClr val="tx1"/>
                </a:solidFill>
              </a:rPr>
              <a:t>allevato in </a:t>
            </a:r>
            <a:r>
              <a:rPr lang="it-IT" dirty="0" smtClean="0">
                <a:solidFill>
                  <a:schemeClr val="tx1"/>
                </a:solidFill>
              </a:rPr>
              <a:t>azienda</a:t>
            </a:r>
            <a:endParaRPr lang="it-IT" dirty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it-IT" dirty="0" smtClean="0">
                <a:solidFill>
                  <a:schemeClr val="tx1"/>
                </a:solidFill>
              </a:rPr>
              <a:t>gestione </a:t>
            </a:r>
            <a:r>
              <a:rPr lang="it-IT" dirty="0">
                <a:solidFill>
                  <a:schemeClr val="tx1"/>
                </a:solidFill>
              </a:rPr>
              <a:t>dell’azienda pastorale </a:t>
            </a:r>
            <a:r>
              <a:rPr lang="it-IT" dirty="0" smtClean="0">
                <a:solidFill>
                  <a:schemeClr val="tx1"/>
                </a:solidFill>
              </a:rPr>
              <a:t>complicata da nuove problematiche (es</a:t>
            </a:r>
            <a:r>
              <a:rPr lang="it-IT" dirty="0">
                <a:solidFill>
                  <a:schemeClr val="tx1"/>
                </a:solidFill>
              </a:rPr>
              <a:t>. predazione) </a:t>
            </a:r>
            <a:endParaRPr lang="it-IT" dirty="0" smtClean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it-IT" dirty="0" smtClean="0">
                <a:solidFill>
                  <a:schemeClr val="tx1"/>
                </a:solidFill>
              </a:rPr>
              <a:t>servizi </a:t>
            </a:r>
            <a:r>
              <a:rPr lang="it-IT" dirty="0">
                <a:solidFill>
                  <a:schemeClr val="tx1"/>
                </a:solidFill>
              </a:rPr>
              <a:t>di formazione e assistenza tecnica </a:t>
            </a:r>
            <a:r>
              <a:rPr lang="it-IT" dirty="0" smtClean="0">
                <a:solidFill>
                  <a:schemeClr val="tx1"/>
                </a:solidFill>
              </a:rPr>
              <a:t>limitati</a:t>
            </a:r>
            <a:endParaRPr lang="it-IT" dirty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it-IT" dirty="0" smtClean="0">
                <a:solidFill>
                  <a:schemeClr val="tx1"/>
                </a:solidFill>
              </a:rPr>
              <a:t>iniziative culturali </a:t>
            </a:r>
            <a:r>
              <a:rPr lang="it-IT" dirty="0">
                <a:solidFill>
                  <a:schemeClr val="tx1"/>
                </a:solidFill>
              </a:rPr>
              <a:t>di </a:t>
            </a:r>
            <a:r>
              <a:rPr lang="it-IT" dirty="0" smtClean="0">
                <a:solidFill>
                  <a:schemeClr val="tx1"/>
                </a:solidFill>
              </a:rPr>
              <a:t>supporto limitate  (</a:t>
            </a:r>
            <a:r>
              <a:rPr lang="it-IT" dirty="0">
                <a:solidFill>
                  <a:schemeClr val="tx1"/>
                </a:solidFill>
              </a:rPr>
              <a:t>valorizzazione della pastorizia, storia, tradizioni, attività correlate</a:t>
            </a:r>
            <a:r>
              <a:rPr lang="it-IT" dirty="0" smtClean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ts val="1800"/>
              </a:spcBef>
            </a:pPr>
            <a:r>
              <a:rPr lang="it-IT" dirty="0" smtClean="0">
                <a:solidFill>
                  <a:schemeClr val="tx1"/>
                </a:solidFill>
              </a:rPr>
              <a:t>percezione del ruolo dell'agricoltore-allevatore non adeguata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530252" y="548680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rgbClr val="00B0F0"/>
                </a:solidFill>
                <a:latin typeface="+mj-lt"/>
              </a:rPr>
              <a:t>Esigenze e problemi</a:t>
            </a:r>
            <a:endParaRPr lang="it-IT" sz="3200" dirty="0">
              <a:solidFill>
                <a:srgbClr val="00B0F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721150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hema alpeggio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84" y="1052736"/>
            <a:ext cx="7704856" cy="5256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4548" y="2492896"/>
            <a:ext cx="3384376" cy="1325563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Le </a:t>
            </a:r>
            <a:r>
              <a:rPr lang="en-US" sz="2400" dirty="0" err="1" smtClean="0">
                <a:solidFill>
                  <a:srgbClr val="002060"/>
                </a:solidFill>
              </a:rPr>
              <a:t>fasce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degli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allevamenti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alpini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98004" y="215643"/>
            <a:ext cx="89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 smtClean="0">
                <a:latin typeface="+mj-lt"/>
              </a:rPr>
              <a:t>Caratterizzazione </a:t>
            </a:r>
            <a:r>
              <a:rPr lang="it-IT" sz="2800" dirty="0">
                <a:latin typeface="+mj-lt"/>
              </a:rPr>
              <a:t>dei sistemi, evoluzione, trasformazione </a:t>
            </a:r>
          </a:p>
        </p:txBody>
      </p:sp>
    </p:spTree>
    <p:extLst>
      <p:ext uri="{BB962C8B-B14F-4D97-AF65-F5344CB8AC3E}">
        <p14:creationId xmlns:p14="http://schemas.microsoft.com/office/powerpoint/2010/main" val="135790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/>
          <p:cNvSpPr>
            <a:spLocks noGrp="1"/>
          </p:cNvSpPr>
          <p:nvPr>
            <p:ph type="title"/>
          </p:nvPr>
        </p:nvSpPr>
        <p:spPr>
          <a:xfrm>
            <a:off x="377612" y="188640"/>
            <a:ext cx="2752677" cy="358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defRPr/>
            </a:pPr>
            <a:r>
              <a:rPr lang="en-US" sz="1923" b="1" dirty="0" err="1">
                <a:solidFill>
                  <a:schemeClr val="tx1"/>
                </a:solidFill>
                <a:ea typeface="+mn-ea"/>
                <a:cs typeface="+mn-cs"/>
              </a:rPr>
              <a:t>Sistemi</a:t>
            </a:r>
            <a:r>
              <a:rPr lang="en-US" sz="1923" b="1" dirty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en-US" sz="1923" b="1" dirty="0" err="1">
                <a:solidFill>
                  <a:schemeClr val="tx1"/>
                </a:solidFill>
                <a:ea typeface="+mn-ea"/>
                <a:cs typeface="+mn-cs"/>
              </a:rPr>
              <a:t>zootecnici</a:t>
            </a:r>
            <a:r>
              <a:rPr lang="en-US" sz="1923" b="1" dirty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en-US" sz="1923" b="1" dirty="0" err="1">
                <a:solidFill>
                  <a:schemeClr val="tx1"/>
                </a:solidFill>
                <a:ea typeface="+mn-ea"/>
                <a:cs typeface="+mn-cs"/>
              </a:rPr>
              <a:t>alpini</a:t>
            </a:r>
            <a:endParaRPr lang="fr-FR" sz="1923" b="1" dirty="0">
              <a:solidFill>
                <a:schemeClr val="tx1"/>
              </a:solidFill>
              <a:ea typeface="+mn-ea"/>
              <a:cs typeface="+mn-cs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47637"/>
              </p:ext>
            </p:extLst>
          </p:nvPr>
        </p:nvGraphicFramePr>
        <p:xfrm>
          <a:off x="392296" y="655455"/>
          <a:ext cx="8897632" cy="594244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938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5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33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0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52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500" b="1" dirty="0">
                          <a:effectLst/>
                        </a:rPr>
                        <a:t>Sistema</a:t>
                      </a:r>
                      <a:endParaRPr lang="it-IT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500" b="1" dirty="0">
                          <a:effectLst/>
                        </a:rPr>
                        <a:t>Specie e indirizzo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500" b="1" dirty="0">
                          <a:effectLst/>
                        </a:rPr>
                        <a:t> </a:t>
                      </a:r>
                      <a:endParaRPr lang="it-IT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500" b="1" dirty="0">
                          <a:effectLst/>
                        </a:rPr>
                        <a:t>Gestione</a:t>
                      </a:r>
                      <a:endParaRPr lang="it-IT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500" b="1" dirty="0">
                          <a:effectLst/>
                        </a:rPr>
                        <a:t>Risorse foraggere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500" b="1" dirty="0">
                          <a:effectLst/>
                        </a:rPr>
                        <a:t> </a:t>
                      </a:r>
                      <a:endParaRPr lang="it-IT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23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1300" i="1" dirty="0">
                          <a:effectLst/>
                        </a:rPr>
                        <a:t>Sistema di “fondovalle alpino”</a:t>
                      </a:r>
                      <a:endParaRPr lang="it-IT" sz="13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</a:rPr>
                        <a:t>Bovini da latte</a:t>
                      </a:r>
                      <a:endParaRPr lang="it-IT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1300" dirty="0">
                          <a:effectLst/>
                        </a:rPr>
                        <a:t>Stabulazione permanente</a:t>
                      </a:r>
                      <a:endParaRPr lang="it-IT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</a:rPr>
                        <a:t>Prati artificiali e permanenti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</a:rPr>
                        <a:t>(limitato acquisto di foraggi extra-aziendali)</a:t>
                      </a:r>
                      <a:endParaRPr lang="it-IT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927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</a:rPr>
                        <a:t>Pascolo su terreni aziendali</a:t>
                      </a:r>
                      <a:endParaRPr lang="it-IT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</a:rPr>
                        <a:t>Prati artificiali e permanenti (limitato acquisto di foraggi extra-aziendali)</a:t>
                      </a:r>
                      <a:endParaRPr lang="it-IT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903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</a:rPr>
                        <a:t>S</a:t>
                      </a:r>
                      <a:r>
                        <a:rPr lang="el-GR" sz="1300" dirty="0">
                          <a:effectLst/>
                        </a:rPr>
                        <a:t>tabulazione permanente</a:t>
                      </a:r>
                      <a:endParaRPr lang="it-IT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</a:rPr>
                        <a:t>Acquisto foraggi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</a:rPr>
                        <a:t>extra-aziendali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</a:rPr>
                        <a:t>(non infrequentemente insilati)</a:t>
                      </a:r>
                      <a:endParaRPr lang="it-IT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80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1700" i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1700" i="1" dirty="0" smtClean="0">
                          <a:effectLst/>
                        </a:rPr>
                        <a:t>Sistemi </a:t>
                      </a:r>
                      <a:r>
                        <a:rPr lang="el-GR" sz="1700" i="1" dirty="0">
                          <a:effectLst/>
                        </a:rPr>
                        <a:t>misti </a:t>
                      </a:r>
                      <a:endParaRPr lang="it-IT" sz="1700" i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1700" i="1" dirty="0" smtClean="0">
                          <a:effectLst/>
                        </a:rPr>
                        <a:t>“valle-alpeggio”</a:t>
                      </a:r>
                      <a:endParaRPr lang="it-IT" sz="17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chemeClr val="tx1"/>
                          </a:solidFill>
                          <a:effectLst/>
                        </a:rPr>
                        <a:t>Bovini da latte, giovane bestiame bovino, capre da latte</a:t>
                      </a:r>
                      <a:endParaRPr lang="it-IT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chemeClr val="tx1"/>
                          </a:solidFill>
                          <a:effectLst/>
                        </a:rPr>
                        <a:t>Mandria integralmente in alpeggio</a:t>
                      </a:r>
                      <a:endParaRPr lang="it-IT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>
                          <a:solidFill>
                            <a:schemeClr val="tx1"/>
                          </a:solidFill>
                          <a:effectLst/>
                        </a:rPr>
                        <a:t>Acquisto ridotto di foraggio extra-aziendale</a:t>
                      </a:r>
                      <a:endParaRPr lang="it-IT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6788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Bovini vacche da latte, giovane bestiame bovino, capre da latte</a:t>
                      </a:r>
                      <a:endParaRPr lang="it-IT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Mandria parzialmente in alpeggio (meno produttive e rimonta)</a:t>
                      </a:r>
                      <a:endParaRPr lang="it-IT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Acquisto variabile di foraggio extra-aziendale</a:t>
                      </a:r>
                      <a:endParaRPr lang="it-IT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9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1200" i="1" dirty="0">
                          <a:effectLst/>
                        </a:rPr>
                        <a:t>Sistemi </a:t>
                      </a:r>
                      <a:r>
                        <a:rPr lang="it-IT" sz="1200" i="1" dirty="0">
                          <a:effectLst/>
                        </a:rPr>
                        <a:t>pastorali </a:t>
                      </a:r>
                      <a:r>
                        <a:rPr lang="el-GR" sz="1200" i="1" dirty="0">
                          <a:effectLst/>
                        </a:rPr>
                        <a:t>estensivi</a:t>
                      </a:r>
                      <a:endParaRPr lang="it-IT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Bovini, ovini, caprini</a:t>
                      </a:r>
                      <a:endParaRPr lang="it-IT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Linea carne (es, vacca-vitello), custodia ridotta</a:t>
                      </a:r>
                      <a:endParaRPr lang="it-IT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Utilizzo risorse pastorali spontanee </a:t>
                      </a:r>
                      <a:endParaRPr lang="it-IT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59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1200" i="1" dirty="0">
                          <a:effectLst/>
                        </a:rPr>
                        <a:t>Sistemi transumanti</a:t>
                      </a:r>
                      <a:endParaRPr lang="it-IT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Ovini da carne</a:t>
                      </a:r>
                      <a:endParaRPr lang="it-IT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Svernamento in pianura, alpeggio</a:t>
                      </a:r>
                      <a:endParaRPr lang="it-IT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Acquisto “di soccorso” di foraggio invernale</a:t>
                      </a:r>
                      <a:endParaRPr lang="it-IT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394" marR="23394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Rettangolo 5"/>
          <p:cNvSpPr/>
          <p:nvPr/>
        </p:nvSpPr>
        <p:spPr>
          <a:xfrm>
            <a:off x="2309508" y="3889986"/>
            <a:ext cx="6980420" cy="89602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308"/>
          </a:p>
        </p:txBody>
      </p:sp>
      <p:sp>
        <p:nvSpPr>
          <p:cNvPr id="2" name="Freccia a destra 1"/>
          <p:cNvSpPr/>
          <p:nvPr/>
        </p:nvSpPr>
        <p:spPr>
          <a:xfrm>
            <a:off x="119063" y="4257859"/>
            <a:ext cx="546466" cy="3068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2308"/>
          </a:p>
        </p:txBody>
      </p:sp>
    </p:spTree>
    <p:extLst>
      <p:ext uri="{BB962C8B-B14F-4D97-AF65-F5344CB8AC3E}">
        <p14:creationId xmlns:p14="http://schemas.microsoft.com/office/powerpoint/2010/main" val="42752944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96" y="0"/>
            <a:ext cx="8568952" cy="12504051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396" y="1628800"/>
            <a:ext cx="10729192" cy="15186729"/>
          </a:xfrm>
          <a:prstGeom prst="rect">
            <a:avLst/>
          </a:prstGeom>
          <a:solidFill>
            <a:schemeClr val="tx2"/>
          </a:solidFill>
          <a:ln>
            <a:solidFill>
              <a:srgbClr val="FF0000"/>
            </a:solidFill>
          </a:ln>
        </p:spPr>
      </p:pic>
      <p:sp>
        <p:nvSpPr>
          <p:cNvPr id="4" name="CasellaDiTesto 3"/>
          <p:cNvSpPr txBox="1"/>
          <p:nvPr/>
        </p:nvSpPr>
        <p:spPr>
          <a:xfrm>
            <a:off x="8215089" y="6554049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Storti, 2017</a:t>
            </a:r>
            <a:endParaRPr lang="en-GB" sz="1200" dirty="0"/>
          </a:p>
        </p:txBody>
      </p:sp>
      <p:sp>
        <p:nvSpPr>
          <p:cNvPr id="2" name="Rettangolo 1"/>
          <p:cNvSpPr/>
          <p:nvPr/>
        </p:nvSpPr>
        <p:spPr>
          <a:xfrm>
            <a:off x="442020" y="160152"/>
            <a:ext cx="47625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Strategia Nazionale Aree Interne </a:t>
            </a:r>
            <a:endParaRPr lang="it-IT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0692" y="620688"/>
            <a:ext cx="2846635" cy="74675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4402460" y="3429000"/>
            <a:ext cx="4752528" cy="1512168"/>
          </a:xfrm>
          <a:prstGeom prst="rect">
            <a:avLst/>
          </a:prstGeom>
          <a:noFill/>
          <a:ln w="127000" cmpd="sng">
            <a:solidFill>
              <a:srgbClr val="FF0000">
                <a:alpha val="2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046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>
          <a:xfrm>
            <a:off x="476250" y="473089"/>
            <a:ext cx="8572500" cy="1139825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</a:pPr>
            <a:r>
              <a:rPr lang="en-GB" sz="3200" dirty="0" smtClean="0"/>
              <a:t>Alpine livestock farming systems in the Alps: abandonment  and intensification</a:t>
            </a:r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2904547"/>
              </p:ext>
            </p:extLst>
          </p:nvPr>
        </p:nvGraphicFramePr>
        <p:xfrm>
          <a:off x="402877" y="1484784"/>
          <a:ext cx="9090327" cy="4813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CasellaDiTesto 1"/>
          <p:cNvSpPr txBox="1"/>
          <p:nvPr/>
        </p:nvSpPr>
        <p:spPr>
          <a:xfrm>
            <a:off x="4330452" y="5877272"/>
            <a:ext cx="12241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 sz="24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it-IT" dirty="0" err="1" smtClean="0">
                <a:solidFill>
                  <a:prstClr val="black"/>
                </a:solidFill>
                <a:latin typeface="+mn-lt"/>
              </a:rPr>
              <a:t>farms</a:t>
            </a:r>
            <a:endParaRPr lang="fr-FR" dirty="0">
              <a:solidFill>
                <a:prstClr val="black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420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306116" y="188640"/>
            <a:ext cx="9361040" cy="11398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it-IT" sz="2400" dirty="0">
                <a:solidFill>
                  <a:srgbClr val="FFFF00"/>
                </a:solidFill>
              </a:rPr>
              <a:t>Servizi </a:t>
            </a:r>
            <a:r>
              <a:rPr lang="it-IT" sz="2400" dirty="0" err="1">
                <a:solidFill>
                  <a:srgbClr val="FFFF00"/>
                </a:solidFill>
              </a:rPr>
              <a:t>ecosistemici</a:t>
            </a:r>
            <a:r>
              <a:rPr lang="it-IT" sz="2400" dirty="0">
                <a:solidFill>
                  <a:srgbClr val="FFFF00"/>
                </a:solidFill>
              </a:rPr>
              <a:t> </a:t>
            </a:r>
            <a:r>
              <a:rPr lang="it-IT" sz="2400" dirty="0" smtClean="0">
                <a:solidFill>
                  <a:srgbClr val="FFFF00"/>
                </a:solidFill>
              </a:rPr>
              <a:t>dell’allevamento di montagna</a:t>
            </a:r>
            <a:endParaRPr lang="it-IT" sz="2400" dirty="0">
              <a:solidFill>
                <a:srgbClr val="FFFF00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27023" y="1052736"/>
            <a:ext cx="8447087" cy="5472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Clr>
                <a:srgbClr val="80B606"/>
              </a:buClr>
              <a:buSzPct val="110000"/>
              <a:buNone/>
            </a:pPr>
            <a:r>
              <a:rPr lang="en-US" altLang="en-US" sz="2200" dirty="0"/>
              <a:t>“</a:t>
            </a:r>
            <a:r>
              <a:rPr lang="en-US" altLang="en-US" sz="2200" dirty="0" err="1"/>
              <a:t>Ca</a:t>
            </a:r>
            <a:r>
              <a:rPr lang="en-US" altLang="ja-JP" sz="2200" dirty="0" err="1"/>
              <a:t>pitale</a:t>
            </a:r>
            <a:r>
              <a:rPr lang="en-US" altLang="en-US" sz="2200" dirty="0"/>
              <a:t>”</a:t>
            </a:r>
            <a:r>
              <a:rPr lang="en-US" altLang="ja-JP" sz="2200" dirty="0"/>
              <a:t> di </a:t>
            </a:r>
            <a:r>
              <a:rPr lang="en-US" altLang="ja-JP" sz="2200" dirty="0" err="1"/>
              <a:t>elementi</a:t>
            </a:r>
            <a:r>
              <a:rPr lang="en-US" altLang="ja-JP" sz="2200" dirty="0"/>
              <a:t> o </a:t>
            </a:r>
            <a:r>
              <a:rPr lang="en-US" altLang="en-US" sz="2200" dirty="0"/>
              <a:t>“</a:t>
            </a:r>
            <a:r>
              <a:rPr lang="en-US" altLang="ja-JP" sz="2200" dirty="0" err="1"/>
              <a:t>funzioni</a:t>
            </a:r>
            <a:r>
              <a:rPr lang="en-US" altLang="en-US" sz="2200" dirty="0"/>
              <a:t>”</a:t>
            </a:r>
            <a:r>
              <a:rPr lang="en-US" altLang="ja-JP" sz="2200" dirty="0"/>
              <a:t> </a:t>
            </a:r>
            <a:r>
              <a:rPr lang="en-US" altLang="ja-JP" sz="2200" dirty="0" err="1"/>
              <a:t>che</a:t>
            </a:r>
            <a:r>
              <a:rPr lang="en-US" altLang="ja-JP" sz="2200" dirty="0"/>
              <a:t>, </a:t>
            </a:r>
            <a:r>
              <a:rPr lang="en-US" altLang="ja-JP" sz="2200" dirty="0" err="1"/>
              <a:t>sostenendo</a:t>
            </a:r>
            <a:r>
              <a:rPr lang="en-US" altLang="ja-JP" sz="2200" dirty="0"/>
              <a:t> </a:t>
            </a:r>
            <a:r>
              <a:rPr lang="en-US" altLang="ja-JP" sz="2200" dirty="0" err="1"/>
              <a:t>ecosistemi</a:t>
            </a:r>
            <a:r>
              <a:rPr lang="en-US" altLang="ja-JP" sz="2200" dirty="0"/>
              <a:t> e </a:t>
            </a:r>
            <a:r>
              <a:rPr lang="en-US" altLang="ja-JP" sz="2200" dirty="0" err="1"/>
              <a:t>processi</a:t>
            </a:r>
            <a:r>
              <a:rPr lang="en-US" altLang="ja-JP" sz="2200" dirty="0"/>
              <a:t> </a:t>
            </a:r>
            <a:r>
              <a:rPr lang="en-US" altLang="ja-JP" sz="2200" dirty="0" err="1"/>
              <a:t>naturali</a:t>
            </a:r>
            <a:r>
              <a:rPr lang="en-US" altLang="ja-JP" sz="2200" dirty="0"/>
              <a:t> o </a:t>
            </a:r>
            <a:r>
              <a:rPr lang="en-US" altLang="ja-JP" sz="2200" dirty="0" err="1"/>
              <a:t>antropogenici</a:t>
            </a:r>
            <a:r>
              <a:rPr lang="en-US" altLang="ja-JP" sz="2200" dirty="0"/>
              <a:t>, </a:t>
            </a:r>
            <a:r>
              <a:rPr lang="en-US" altLang="ja-JP" sz="2200" dirty="0" err="1"/>
              <a:t>forniscono</a:t>
            </a:r>
            <a:r>
              <a:rPr lang="en-US" altLang="ja-JP" sz="2200" dirty="0"/>
              <a:t> </a:t>
            </a:r>
            <a:r>
              <a:rPr lang="en-US" altLang="en-US" sz="2200" dirty="0"/>
              <a:t>“</a:t>
            </a:r>
            <a:r>
              <a:rPr lang="en-US" altLang="ja-JP" sz="2200" dirty="0" err="1"/>
              <a:t>benefici</a:t>
            </a:r>
            <a:r>
              <a:rPr lang="en-US" altLang="en-US" sz="2200" dirty="0"/>
              <a:t>”</a:t>
            </a:r>
            <a:r>
              <a:rPr lang="en-US" altLang="ja-JP" sz="2200" dirty="0"/>
              <a:t> </a:t>
            </a:r>
            <a:r>
              <a:rPr lang="en-US" altLang="ja-JP" sz="2000" dirty="0"/>
              <a:t> </a:t>
            </a:r>
            <a:r>
              <a:rPr lang="en-US" altLang="ja-JP" sz="2000" i="1" dirty="0"/>
              <a:t>(De Groot, 2006; </a:t>
            </a:r>
            <a:r>
              <a:rPr lang="en-US" altLang="ja-JP" sz="2000" i="1" dirty="0" err="1"/>
              <a:t>Kienast</a:t>
            </a:r>
            <a:r>
              <a:rPr lang="en-US" altLang="ja-JP" sz="2000" i="1" dirty="0"/>
              <a:t> et al., 2009; </a:t>
            </a:r>
            <a:r>
              <a:rPr lang="en-US" altLang="ja-JP" sz="2000" i="1" dirty="0" err="1"/>
              <a:t>Bolliger</a:t>
            </a:r>
            <a:r>
              <a:rPr lang="en-US" altLang="ja-JP" sz="2000" i="1" dirty="0"/>
              <a:t> et al., 2011)</a:t>
            </a:r>
            <a:r>
              <a:rPr lang="en-US" altLang="ja-JP" sz="2200" dirty="0"/>
              <a:t>.</a:t>
            </a: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270686"/>
              </p:ext>
            </p:extLst>
          </p:nvPr>
        </p:nvGraphicFramePr>
        <p:xfrm>
          <a:off x="724094" y="2852936"/>
          <a:ext cx="8361363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062" name="Documento" r:id="rId6" imgW="9018440" imgH="4213520" progId="Word.Document.12">
                  <p:embed/>
                </p:oleObj>
              </mc:Choice>
              <mc:Fallback>
                <p:oleObj name="Documento" r:id="rId6" imgW="9018440" imgH="42135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094" y="2852936"/>
                        <a:ext cx="8361363" cy="39116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7201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ofondità">
  <a:themeElements>
    <a:clrScheme name="Profondità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Profondità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ofondità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3.xml><?xml version="1.0" encoding="utf-8"?>
<a:theme xmlns:a="http://schemas.openxmlformats.org/drawingml/2006/main" name="1_Profondità">
  <a:themeElements>
    <a:clrScheme name="Profondità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Profondità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ofondità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0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1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2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3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4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5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6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7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8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19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2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20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3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4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5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6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7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8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ppt/theme/themeOverride9.xml><?xml version="1.0" encoding="utf-8"?>
<a:themeOverride xmlns:a="http://schemas.openxmlformats.org/drawingml/2006/main">
  <a:clrScheme name="Profondità">
    <a:dk1>
      <a:sysClr val="windowText" lastClr="000000"/>
    </a:dk1>
    <a:lt1>
      <a:sysClr val="window" lastClr="FFFFFF"/>
    </a:lt1>
    <a:dk2>
      <a:srgbClr val="455F51"/>
    </a:dk2>
    <a:lt2>
      <a:srgbClr val="94D7E4"/>
    </a:lt2>
    <a:accent1>
      <a:srgbClr val="41AEBD"/>
    </a:accent1>
    <a:accent2>
      <a:srgbClr val="97E9D5"/>
    </a:accent2>
    <a:accent3>
      <a:srgbClr val="A2CF49"/>
    </a:accent3>
    <a:accent4>
      <a:srgbClr val="608F3D"/>
    </a:accent4>
    <a:accent5>
      <a:srgbClr val="F4DE3A"/>
    </a:accent5>
    <a:accent6>
      <a:srgbClr val="FCB11C"/>
    </a:accent6>
    <a:hlink>
      <a:srgbClr val="FBCA98"/>
    </a:hlink>
    <a:folHlink>
      <a:srgbClr val="D3B86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11568</TotalTime>
  <Words>1134</Words>
  <Application>Microsoft Office PowerPoint</Application>
  <PresentationFormat>Personalizzato</PresentationFormat>
  <Paragraphs>207</Paragraphs>
  <Slides>39</Slides>
  <Notes>3</Notes>
  <HiddenSlides>3</HiddenSlides>
  <MMClips>0</MMClips>
  <ScaleCrop>false</ScaleCrop>
  <HeadingPairs>
    <vt:vector size="8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3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39</vt:i4>
      </vt:variant>
    </vt:vector>
  </HeadingPairs>
  <TitlesOfParts>
    <vt:vector size="55" baseType="lpstr">
      <vt:lpstr>ＭＳ Ｐゴシック</vt:lpstr>
      <vt:lpstr>ＭＳ Ｐゴシック</vt:lpstr>
      <vt:lpstr>American Typewriter</vt:lpstr>
      <vt:lpstr>Arial</vt:lpstr>
      <vt:lpstr>Calibri</vt:lpstr>
      <vt:lpstr>Calibri Light</vt:lpstr>
      <vt:lpstr>Corbel</vt:lpstr>
      <vt:lpstr>HGｺﾞｼｯｸM</vt:lpstr>
      <vt:lpstr>Segoe UI Light</vt:lpstr>
      <vt:lpstr>Tahoma</vt:lpstr>
      <vt:lpstr>Times New Roman</vt:lpstr>
      <vt:lpstr>Wingdings</vt:lpstr>
      <vt:lpstr>Tema di Office</vt:lpstr>
      <vt:lpstr>Profondità</vt:lpstr>
      <vt:lpstr>1_Profondità</vt:lpstr>
      <vt:lpstr>Documento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Le fasce degli allevamenti alpini</vt:lpstr>
      <vt:lpstr>Sistemi zootecnici alpini</vt:lpstr>
      <vt:lpstr>Presentazione standard di PowerPoint</vt:lpstr>
      <vt:lpstr>Alpine livestock farming systems in the Alps: abandonment  and intensification</vt:lpstr>
      <vt:lpstr>Servizi ecosistemici dell’allevamento di montagna</vt:lpstr>
      <vt:lpstr>«servizi ecosistemici»:  la particolare “vocazione” degli allevamenti alpini</vt:lpstr>
      <vt:lpstr>Presentazione standard di PowerPoint</vt:lpstr>
      <vt:lpstr>Elementi per la difesa della biodiversità «zootecnica»</vt:lpstr>
      <vt:lpstr>Ruoli ecologici dell’allevamento dei ruminanti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Favorire la funzione socio-culturale: riconoscimento delle attività dell’allevamento</vt:lpstr>
      <vt:lpstr>Presentazione standard di PowerPoint</vt:lpstr>
      <vt:lpstr>Presentazione standard di PowerPoint</vt:lpstr>
      <vt:lpstr>Considerazioni</vt:lpstr>
      <vt:lpstr>Presentazione standard di PowerPoint</vt:lpstr>
      <vt:lpstr>Produttore – Intermediario - Turista</vt:lpstr>
      <vt:lpstr>Quale interesse da parte dell’Università…?</vt:lpstr>
      <vt:lpstr>Presentazione standard di PowerPoint</vt:lpstr>
      <vt:lpstr>Presentazione standard di PowerPoint</vt:lpstr>
      <vt:lpstr>Le Valli di Lanzo</vt:lpstr>
      <vt:lpstr>Presentazione standard di PowerPoint</vt:lpstr>
      <vt:lpstr>La Toma di Lanzo</vt:lpstr>
      <vt:lpstr>Disciplinare</vt:lpstr>
      <vt:lpstr>Disciplinare</vt:lpstr>
      <vt:lpstr>Disciplinare</vt:lpstr>
      <vt:lpstr>Disciplinare</vt:lpstr>
      <vt:lpstr>Presentazione standard di PowerPoint</vt:lpstr>
      <vt:lpstr>Presentazione standard di PowerPoint</vt:lpstr>
    </vt:vector>
  </TitlesOfParts>
  <Company>instutut agricole regional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PRATI</dc:title>
  <dc:creator>Neyroz</dc:creator>
  <cp:lastModifiedBy>Luca Battaglini</cp:lastModifiedBy>
  <cp:revision>569</cp:revision>
  <cp:lastPrinted>2017-12-12T17:23:07Z</cp:lastPrinted>
  <dcterms:created xsi:type="dcterms:W3CDTF">2001-02-15T14:23:24Z</dcterms:created>
  <dcterms:modified xsi:type="dcterms:W3CDTF">2018-10-26T14:46:50Z</dcterms:modified>
</cp:coreProperties>
</file>