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0" r:id="rId5"/>
    <p:sldId id="261" r:id="rId6"/>
    <p:sldId id="259" r:id="rId7"/>
    <p:sldId id="264" r:id="rId8"/>
    <p:sldId id="263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0066"/>
    <a:srgbClr val="99FF33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E66A-7BC6-44D1-A077-D1434A2348BD}" type="datetimeFigureOut">
              <a:rPr lang="it-IT" smtClean="0"/>
              <a:t>26/10/2018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632F4-B53F-46BB-A3CA-A6A7D278FE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343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E66A-7BC6-44D1-A077-D1434A2348BD}" type="datetimeFigureOut">
              <a:rPr lang="it-IT" smtClean="0"/>
              <a:t>26/10/2018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632F4-B53F-46BB-A3CA-A6A7D278FE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134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E66A-7BC6-44D1-A077-D1434A2348BD}" type="datetimeFigureOut">
              <a:rPr lang="it-IT" smtClean="0"/>
              <a:t>26/10/2018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632F4-B53F-46BB-A3CA-A6A7D278FE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6903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E66A-7BC6-44D1-A077-D1434A2348BD}" type="datetimeFigureOut">
              <a:rPr lang="it-IT" smtClean="0"/>
              <a:t>26/10/2018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632F4-B53F-46BB-A3CA-A6A7D278FE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5221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E66A-7BC6-44D1-A077-D1434A2348BD}" type="datetimeFigureOut">
              <a:rPr lang="it-IT" smtClean="0"/>
              <a:t>26/10/2018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632F4-B53F-46BB-A3CA-A6A7D278FE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6197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E66A-7BC6-44D1-A077-D1434A2348BD}" type="datetimeFigureOut">
              <a:rPr lang="it-IT" smtClean="0"/>
              <a:t>26/10/2018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632F4-B53F-46BB-A3CA-A6A7D278FE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9952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E66A-7BC6-44D1-A077-D1434A2348BD}" type="datetimeFigureOut">
              <a:rPr lang="it-IT" smtClean="0"/>
              <a:t>26/10/2018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632F4-B53F-46BB-A3CA-A6A7D278FE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8288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E66A-7BC6-44D1-A077-D1434A2348BD}" type="datetimeFigureOut">
              <a:rPr lang="it-IT" smtClean="0"/>
              <a:t>26/10/2018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632F4-B53F-46BB-A3CA-A6A7D278FE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8156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E66A-7BC6-44D1-A077-D1434A2348BD}" type="datetimeFigureOut">
              <a:rPr lang="it-IT" smtClean="0"/>
              <a:t>26/10/2018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632F4-B53F-46BB-A3CA-A6A7D278FE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063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E66A-7BC6-44D1-A077-D1434A2348BD}" type="datetimeFigureOut">
              <a:rPr lang="it-IT" smtClean="0"/>
              <a:t>26/10/2018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632F4-B53F-46BB-A3CA-A6A7D278FE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0228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E66A-7BC6-44D1-A077-D1434A2348BD}" type="datetimeFigureOut">
              <a:rPr lang="it-IT" smtClean="0"/>
              <a:t>26/10/2018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632F4-B53F-46BB-A3CA-A6A7D278FE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418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5E66A-7BC6-44D1-A077-D1434A2348BD}" type="datetimeFigureOut">
              <a:rPr lang="it-IT" smtClean="0"/>
              <a:t>26/10/2018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632F4-B53F-46BB-A3CA-A6A7D278FE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3664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48" y="0"/>
            <a:ext cx="9144000" cy="6858000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736599" y="476563"/>
            <a:ext cx="8877299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3200" b="1" dirty="0" smtClean="0">
                <a:solidFill>
                  <a:srgbClr val="FFFF0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INIZIATIVA REGIONALE PER LA PROMOZIONE </a:t>
            </a:r>
            <a:endParaRPr lang="it-IT" sz="3200" dirty="0" smtClean="0">
              <a:solidFill>
                <a:srgbClr val="FFFF0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r>
              <a:rPr lang="it-IT" sz="3200" b="1" cap="all" dirty="0" smtClean="0">
                <a:solidFill>
                  <a:srgbClr val="FFFF0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delle economie</a:t>
            </a:r>
            <a:r>
              <a:rPr lang="it-IT" sz="3200" b="1" dirty="0" smtClean="0">
                <a:solidFill>
                  <a:srgbClr val="FFFF0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D’ALPEGGIO</a:t>
            </a:r>
            <a:endParaRPr lang="it-IT" sz="3200" dirty="0">
              <a:solidFill>
                <a:srgbClr val="FFFF0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8877" y="5497551"/>
            <a:ext cx="673932" cy="643112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03248" y="6140663"/>
            <a:ext cx="1901055" cy="338554"/>
          </a:xfrm>
          <a:prstGeom prst="rect">
            <a:avLst/>
          </a:prstGeom>
          <a:solidFill>
            <a:schemeClr val="bg1">
              <a:lumMod val="65000"/>
              <a:alpha val="49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solidFill>
                  <a:srgbClr val="002060"/>
                </a:solidFill>
              </a:rPr>
              <a:t>COMUNE di COAZZE</a:t>
            </a:r>
            <a:endParaRPr lang="it-IT" sz="16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4199457" y="3730751"/>
            <a:ext cx="569435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 smtClean="0">
                <a:solidFill>
                  <a:srgbClr val="002060"/>
                </a:solidFill>
              </a:rPr>
              <a:t>Il territorio montano in Piemonte copre il</a:t>
            </a:r>
            <a:r>
              <a:rPr lang="it-IT" sz="2800" b="1" dirty="0" smtClean="0"/>
              <a:t> </a:t>
            </a:r>
            <a:r>
              <a:rPr lang="it-IT" sz="4000" b="1" dirty="0" smtClean="0">
                <a:solidFill>
                  <a:srgbClr val="CC0000"/>
                </a:solidFill>
              </a:rPr>
              <a:t>52% </a:t>
            </a:r>
            <a:r>
              <a:rPr lang="it-IT" sz="2800" b="1" dirty="0" smtClean="0">
                <a:solidFill>
                  <a:srgbClr val="002060"/>
                </a:solidFill>
              </a:rPr>
              <a:t>dell’intera superficie regionale e qui viene prodotto il solo </a:t>
            </a:r>
            <a:r>
              <a:rPr lang="it-IT" sz="4000" b="1" dirty="0" smtClean="0">
                <a:solidFill>
                  <a:srgbClr val="CC0000"/>
                </a:solidFill>
              </a:rPr>
              <a:t>12% </a:t>
            </a:r>
            <a:r>
              <a:rPr lang="it-IT" sz="2800" b="1" dirty="0" smtClean="0">
                <a:solidFill>
                  <a:srgbClr val="002060"/>
                </a:solidFill>
              </a:rPr>
              <a:t>del PIL piemontese</a:t>
            </a:r>
            <a:endParaRPr lang="it-IT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496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781304" y="640080"/>
            <a:ext cx="7848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400" b="1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crescente attenzione per i prodotti agroalimentari di qualità riconducibili alle produzioni locali e alla loro identificazione con uno </a:t>
            </a:r>
            <a:r>
              <a:rPr lang="it-IT" sz="24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specifico territorio </a:t>
            </a:r>
            <a:r>
              <a:rPr lang="it-IT" sz="2400" b="1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accompagna, in questi anni, </a:t>
            </a:r>
            <a:r>
              <a:rPr lang="it-IT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favorisce </a:t>
            </a:r>
            <a:r>
              <a:rPr lang="it-IT" sz="24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crescita </a:t>
            </a:r>
            <a:r>
              <a:rPr lang="it-IT" sz="2400" b="1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della consapevolezza del consumatore che si pone in modo </a:t>
            </a:r>
            <a:r>
              <a:rPr lang="it-IT" sz="24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critico rispetto ai prodotti industriali</a:t>
            </a:r>
            <a:r>
              <a:rPr lang="it-IT" sz="2400" b="1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che monopolizzano supermercati e media</a:t>
            </a:r>
            <a:endParaRPr lang="it-IT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4076700" y="3745129"/>
            <a:ext cx="68453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Cresce la consapevolezza delle centinaia di piccoli caseifici alpini non solo di poter giocare un </a:t>
            </a:r>
            <a:r>
              <a:rPr lang="it-IT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ruolo “economico</a:t>
            </a:r>
            <a:r>
              <a:rPr lang="it-IT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it-IT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all’interno del grande mercato caseario, ma di svolgere una </a:t>
            </a:r>
            <a:r>
              <a:rPr lang="it-IT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funzione determinante </a:t>
            </a:r>
            <a:r>
              <a:rPr lang="it-IT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nella promozione di una vasta gamma di prodotti su cui si basa tutt’oggi gran parte </a:t>
            </a:r>
            <a:r>
              <a:rPr lang="it-IT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dell’economia montana</a:t>
            </a:r>
            <a:endParaRPr lang="it-IT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774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533116" y="468517"/>
            <a:ext cx="79484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Oggi le potenzialità produttive e le economiche sono molto superiori se considerate in un contesto di ricadute e di integrazione tra i diversi ambiti economici: </a:t>
            </a:r>
          </a:p>
          <a:p>
            <a:r>
              <a:rPr lang="it-IT" sz="2400" b="1" cap="al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2400" b="1" cap="al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agricolo, </a:t>
            </a:r>
          </a:p>
          <a:p>
            <a:r>
              <a:rPr lang="it-IT" sz="2400" b="1" cap="al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territoriale, </a:t>
            </a:r>
          </a:p>
          <a:p>
            <a:r>
              <a:rPr lang="it-IT" sz="2400" b="1" cap="al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turistico,</a:t>
            </a:r>
          </a:p>
          <a:p>
            <a:r>
              <a:rPr lang="it-IT" sz="2400" b="1" cap="al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sanitario.</a:t>
            </a:r>
          </a:p>
          <a:p>
            <a:endParaRPr lang="it-IT" sz="2400" b="1" cap="all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400" b="1" cap="al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UN NUOVO RUOLO DEGLI ALPEGGI</a:t>
            </a:r>
            <a:endParaRPr lang="it-IT" sz="2400" b="1" cap="all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965960" y="4416552"/>
            <a:ext cx="85496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 </a:t>
            </a:r>
            <a:r>
              <a:rPr lang="it-IT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volano </a:t>
            </a:r>
            <a:r>
              <a:rPr lang="it-IT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dell’intera filiera </a:t>
            </a:r>
            <a:r>
              <a:rPr lang="it-IT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agroalimentare dei territori montani, sta diventando sempre più strategico grazie ad un maggiore </a:t>
            </a:r>
            <a:r>
              <a:rPr lang="it-IT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consapevolezza delle proprie potenzialità </a:t>
            </a:r>
            <a:r>
              <a:rPr lang="it-IT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 vecchi e nuovi produttori e ad un mercato sempre più alla ricerca </a:t>
            </a:r>
            <a:r>
              <a:rPr lang="it-IT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eccellenza e tipicità</a:t>
            </a:r>
          </a:p>
        </p:txBody>
      </p:sp>
    </p:spTree>
    <p:extLst>
      <p:ext uri="{BB962C8B-B14F-4D97-AF65-F5344CB8AC3E}">
        <p14:creationId xmlns:p14="http://schemas.microsoft.com/office/powerpoint/2010/main" val="167438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458" y="-1757869"/>
            <a:ext cx="6122540" cy="855858"/>
          </a:xfrm>
          <a:prstGeom prst="rect">
            <a:avLst/>
          </a:prstGeom>
        </p:spPr>
      </p:pic>
      <p:sp>
        <p:nvSpPr>
          <p:cNvPr id="14" name="Rettangolo 13"/>
          <p:cNvSpPr/>
          <p:nvPr/>
        </p:nvSpPr>
        <p:spPr>
          <a:xfrm>
            <a:off x="3656458" y="2787985"/>
            <a:ext cx="7319434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dalla cura del paesaggio, 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alla promozione di un turismo sostenibile e rispettoso dell’ambiente, 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mantenimento delle tradizioni </a:t>
            </a:r>
            <a:r>
              <a:rPr lang="it-IT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alla </a:t>
            </a:r>
            <a:r>
              <a:rPr lang="it-IT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rivisitazione di tutta la filiera agroalimentare delle terre alte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1028699" y="392837"/>
            <a:ext cx="8356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Produzione casearia d’alpeggio, quindi, </a:t>
            </a:r>
          </a:p>
          <a:p>
            <a:r>
              <a:rPr lang="it-IT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solo </a:t>
            </a:r>
            <a:r>
              <a:rPr lang="it-IT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prodotto di eccellenza</a:t>
            </a:r>
          </a:p>
          <a:p>
            <a:r>
              <a:rPr lang="it-IT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 anche strumento importante per </a:t>
            </a:r>
            <a:r>
              <a:rPr lang="it-IT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promuovere </a:t>
            </a:r>
            <a:r>
              <a:rPr lang="it-IT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l’economia montana </a:t>
            </a:r>
            <a:r>
              <a:rPr lang="it-IT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tutta </a:t>
            </a:r>
            <a:endParaRPr lang="it-IT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3200" b="1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42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734568" y="412080"/>
            <a:ext cx="875690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 smtClean="0">
                <a:solidFill>
                  <a:srgbClr val="002060"/>
                </a:solidFill>
              </a:rPr>
              <a:t>Proposta di un programma di interventi regionali per realizzare la </a:t>
            </a:r>
          </a:p>
          <a:p>
            <a:r>
              <a:rPr lang="it-IT" sz="4000" b="1" dirty="0" smtClean="0">
                <a:solidFill>
                  <a:srgbClr val="002060"/>
                </a:solidFill>
              </a:rPr>
              <a:t>Rete Regionale degli Alpeggi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  <a:r>
              <a:rPr lang="it-IT" sz="4000" b="1" dirty="0">
                <a:solidFill>
                  <a:srgbClr val="002060"/>
                </a:solidFill>
              </a:rPr>
              <a:t>Piemontesi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  <a:r>
              <a:rPr lang="it-IT" sz="2800" dirty="0" smtClean="0">
                <a:solidFill>
                  <a:srgbClr val="002060"/>
                </a:solidFill>
              </a:rPr>
              <a:t>che</a:t>
            </a:r>
            <a:r>
              <a:rPr lang="it-IT" sz="2800" dirty="0" smtClean="0">
                <a:solidFill>
                  <a:srgbClr val="002060"/>
                </a:solidFill>
              </a:rPr>
              <a:t>:</a:t>
            </a:r>
            <a:endParaRPr lang="it-IT" sz="2800" dirty="0"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828800" y="2430396"/>
            <a:ext cx="883920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it-IT" sz="2800" b="1" dirty="0" smtClean="0">
                <a:solidFill>
                  <a:srgbClr val="002060"/>
                </a:solidFill>
              </a:rPr>
              <a:t>•    Metta a sistema le numerose iniziative locali di promozione di Unioni Montane e i Comuni con alpeggi e caseifici d’alpeggio coordinate in </a:t>
            </a:r>
            <a:r>
              <a:rPr lang="it-IT" sz="2800" b="1" dirty="0" smtClean="0">
                <a:solidFill>
                  <a:srgbClr val="FF0000"/>
                </a:solidFill>
              </a:rPr>
              <a:t>un’unica regia regionale</a:t>
            </a:r>
          </a:p>
          <a:p>
            <a:pPr>
              <a:spcAft>
                <a:spcPts val="600"/>
              </a:spcAft>
            </a:pPr>
            <a:r>
              <a:rPr lang="it-IT" sz="2800" b="1" dirty="0" smtClean="0">
                <a:solidFill>
                  <a:srgbClr val="002060"/>
                </a:solidFill>
              </a:rPr>
              <a:t>•    Costruisca una </a:t>
            </a:r>
            <a:r>
              <a:rPr lang="it-IT" sz="2800" b="1" dirty="0" smtClean="0">
                <a:solidFill>
                  <a:srgbClr val="FF0000"/>
                </a:solidFill>
              </a:rPr>
              <a:t>strategia intersettoriale </a:t>
            </a:r>
            <a:r>
              <a:rPr lang="it-IT" sz="2800" b="1" dirty="0" smtClean="0">
                <a:solidFill>
                  <a:srgbClr val="002060"/>
                </a:solidFill>
              </a:rPr>
              <a:t>che realizzi sinergie stabili tra agro-alimentare, turismo, difesa del territorio e residenzialità in montagna</a:t>
            </a:r>
          </a:p>
          <a:p>
            <a:pPr>
              <a:spcAft>
                <a:spcPts val="600"/>
              </a:spcAft>
            </a:pPr>
            <a:r>
              <a:rPr lang="it-IT" sz="2800" b="1" dirty="0" smtClean="0">
                <a:solidFill>
                  <a:srgbClr val="002060"/>
                </a:solidFill>
              </a:rPr>
              <a:t>•    Valorizzare la specificità e l’originalità dei prodotti d’alpeggio come </a:t>
            </a:r>
            <a:r>
              <a:rPr lang="it-IT" sz="2800" b="1" dirty="0" smtClean="0">
                <a:solidFill>
                  <a:srgbClr val="FF0000"/>
                </a:solidFill>
              </a:rPr>
              <a:t>volano di tutta filiera agroalimentare</a:t>
            </a:r>
            <a:r>
              <a:rPr lang="it-IT" sz="2800" b="1" dirty="0" smtClean="0">
                <a:solidFill>
                  <a:srgbClr val="002060"/>
                </a:solidFill>
              </a:rPr>
              <a:t>, ambientale e turistica delle terre alte piemontesi</a:t>
            </a:r>
            <a:endParaRPr lang="it-IT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06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635337" y="871466"/>
            <a:ext cx="9386487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it-IT" sz="2400" b="1" dirty="0" smtClean="0">
                <a:solidFill>
                  <a:srgbClr val="002060"/>
                </a:solidFill>
              </a:rPr>
              <a:t>•   </a:t>
            </a:r>
            <a:r>
              <a:rPr lang="it-IT" dirty="0" smtClean="0"/>
              <a:t> </a:t>
            </a:r>
            <a:r>
              <a:rPr lang="it-IT" sz="2800" b="1" dirty="0" smtClean="0">
                <a:solidFill>
                  <a:srgbClr val="002060"/>
                </a:solidFill>
              </a:rPr>
              <a:t>Costruisca </a:t>
            </a:r>
            <a:r>
              <a:rPr lang="it-IT" sz="2800" b="1" dirty="0">
                <a:solidFill>
                  <a:srgbClr val="FF0000"/>
                </a:solidFill>
              </a:rPr>
              <a:t>alleanze tra montagna e città </a:t>
            </a:r>
            <a:r>
              <a:rPr lang="it-IT" sz="2800" b="1" dirty="0">
                <a:solidFill>
                  <a:srgbClr val="002060"/>
                </a:solidFill>
              </a:rPr>
              <a:t>al fine di favorire percorsi di commercializzazione e maggiore visibilità dell’economia montana facilitando il rapporto diretto tra </a:t>
            </a:r>
            <a:r>
              <a:rPr lang="it-IT" sz="2800" b="1" dirty="0">
                <a:solidFill>
                  <a:srgbClr val="FF0000"/>
                </a:solidFill>
              </a:rPr>
              <a:t>produttore e acquirente</a:t>
            </a:r>
            <a:r>
              <a:rPr lang="it-IT" sz="2800" b="1" dirty="0">
                <a:solidFill>
                  <a:srgbClr val="002060"/>
                </a:solidFill>
              </a:rPr>
              <a:t>.</a:t>
            </a:r>
          </a:p>
          <a:p>
            <a:pPr>
              <a:spcAft>
                <a:spcPts val="600"/>
              </a:spcAft>
            </a:pPr>
            <a:r>
              <a:rPr lang="it-IT" sz="2800" b="1" dirty="0" smtClean="0">
                <a:solidFill>
                  <a:srgbClr val="002060"/>
                </a:solidFill>
              </a:rPr>
              <a:t>•    Metta </a:t>
            </a:r>
            <a:r>
              <a:rPr lang="it-IT" sz="2800" b="1" dirty="0">
                <a:solidFill>
                  <a:srgbClr val="002060"/>
                </a:solidFill>
              </a:rPr>
              <a:t>in rete le esperienze e dei </a:t>
            </a:r>
            <a:r>
              <a:rPr lang="it-IT" sz="2800" b="1" dirty="0" err="1">
                <a:solidFill>
                  <a:srgbClr val="FF0000"/>
                </a:solidFill>
              </a:rPr>
              <a:t>saperi</a:t>
            </a:r>
            <a:r>
              <a:rPr lang="it-IT" sz="2800" b="1" dirty="0">
                <a:solidFill>
                  <a:srgbClr val="FF0000"/>
                </a:solidFill>
              </a:rPr>
              <a:t> di chi vive </a:t>
            </a:r>
            <a:r>
              <a:rPr lang="it-IT" sz="2800" b="1" dirty="0">
                <a:solidFill>
                  <a:srgbClr val="002060"/>
                </a:solidFill>
              </a:rPr>
              <a:t>e produce nei territori montani</a:t>
            </a:r>
          </a:p>
          <a:p>
            <a:pPr>
              <a:spcAft>
                <a:spcPts val="600"/>
              </a:spcAft>
            </a:pPr>
            <a:r>
              <a:rPr lang="it-IT" sz="2800" b="1" dirty="0" smtClean="0">
                <a:solidFill>
                  <a:srgbClr val="002060"/>
                </a:solidFill>
              </a:rPr>
              <a:t>•    Dia </a:t>
            </a:r>
            <a:r>
              <a:rPr lang="it-IT" sz="2800" b="1" dirty="0">
                <a:solidFill>
                  <a:srgbClr val="002060"/>
                </a:solidFill>
              </a:rPr>
              <a:t>spazio al </a:t>
            </a:r>
            <a:r>
              <a:rPr lang="it-IT" sz="2800" b="1" dirty="0">
                <a:solidFill>
                  <a:srgbClr val="FF0000"/>
                </a:solidFill>
              </a:rPr>
              <a:t>rinnovato orgoglio </a:t>
            </a:r>
            <a:r>
              <a:rPr lang="it-IT" sz="2800" b="1" dirty="0">
                <a:solidFill>
                  <a:srgbClr val="002060"/>
                </a:solidFill>
              </a:rPr>
              <a:t>di chi sceglie il lavoro d’alpeggio, per mantenere e favorire nuovi insediamenti produttivi in montagna</a:t>
            </a:r>
          </a:p>
        </p:txBody>
      </p:sp>
    </p:spTree>
    <p:extLst>
      <p:ext uri="{BB962C8B-B14F-4D97-AF65-F5344CB8AC3E}">
        <p14:creationId xmlns:p14="http://schemas.microsoft.com/office/powerpoint/2010/main" val="169633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2547111" y="1500495"/>
            <a:ext cx="781473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200" b="1" dirty="0" smtClean="0">
                <a:solidFill>
                  <a:srgbClr val="002060"/>
                </a:solidFill>
              </a:rPr>
              <a:t>•	Promozione</a:t>
            </a:r>
          </a:p>
          <a:p>
            <a:r>
              <a:rPr lang="it-IT" sz="3200" b="1" dirty="0" smtClean="0">
                <a:solidFill>
                  <a:srgbClr val="002060"/>
                </a:solidFill>
              </a:rPr>
              <a:t>•	Turismo e territorio</a:t>
            </a:r>
          </a:p>
          <a:p>
            <a:r>
              <a:rPr lang="it-IT" sz="3200" b="1" dirty="0" smtClean="0">
                <a:solidFill>
                  <a:srgbClr val="002060"/>
                </a:solidFill>
              </a:rPr>
              <a:t>•	Qualità dei prodotti</a:t>
            </a:r>
          </a:p>
          <a:p>
            <a:r>
              <a:rPr lang="it-IT" sz="3200" b="1" dirty="0" smtClean="0">
                <a:solidFill>
                  <a:srgbClr val="002060"/>
                </a:solidFill>
              </a:rPr>
              <a:t>•	Organizzazione/metodologia di lavoro</a:t>
            </a:r>
            <a:endParaRPr lang="it-IT" sz="3200" b="1" dirty="0">
              <a:solidFill>
                <a:srgbClr val="00206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074928" y="3873494"/>
            <a:ext cx="7814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>
                <a:solidFill>
                  <a:srgbClr val="002060"/>
                </a:solidFill>
              </a:rPr>
              <a:t>Realizzazione della </a:t>
            </a:r>
          </a:p>
          <a:p>
            <a:r>
              <a:rPr lang="it-IT" sz="3200" dirty="0" smtClean="0">
                <a:solidFill>
                  <a:srgbClr val="FF0000"/>
                </a:solidFill>
              </a:rPr>
              <a:t>RETE REGIONALE DEGLI ALPEGGI PIEMONTESI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981282" y="5187259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002060"/>
                </a:solidFill>
              </a:rPr>
              <a:t>Regia unica del Tavolo </a:t>
            </a:r>
            <a:r>
              <a:rPr lang="it-IT" sz="2800" b="1" dirty="0" err="1" smtClean="0">
                <a:solidFill>
                  <a:srgbClr val="002060"/>
                </a:solidFill>
              </a:rPr>
              <a:t>interassessorile</a:t>
            </a:r>
            <a:r>
              <a:rPr lang="it-IT" sz="2800" b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it-IT" sz="2800" b="1" dirty="0" smtClean="0">
                <a:solidFill>
                  <a:srgbClr val="002060"/>
                </a:solidFill>
              </a:rPr>
              <a:t>AGRICOLTURA</a:t>
            </a:r>
            <a:r>
              <a:rPr lang="it-IT" sz="2800" b="1" dirty="0">
                <a:solidFill>
                  <a:srgbClr val="002060"/>
                </a:solidFill>
              </a:rPr>
              <a:t>,</a:t>
            </a:r>
            <a:r>
              <a:rPr lang="it-IT" sz="2800" b="1" dirty="0" smtClean="0">
                <a:solidFill>
                  <a:srgbClr val="002060"/>
                </a:solidFill>
              </a:rPr>
              <a:t> MONTAGNA, TURISMO, SANITA’</a:t>
            </a:r>
            <a:endParaRPr lang="it-IT" sz="2800" b="1" dirty="0">
              <a:solidFill>
                <a:srgbClr val="002060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32232" y="340619"/>
            <a:ext cx="9506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it-IT" sz="2800" b="1" dirty="0" smtClean="0">
                <a:solidFill>
                  <a:prstClr val="black"/>
                </a:solidFill>
              </a:rPr>
              <a:t> </a:t>
            </a:r>
            <a:r>
              <a:rPr lang="it-IT" sz="2800" b="1" dirty="0" smtClean="0">
                <a:solidFill>
                  <a:srgbClr val="002060"/>
                </a:solidFill>
              </a:rPr>
              <a:t>Irrobustire </a:t>
            </a:r>
            <a:r>
              <a:rPr lang="it-IT" sz="2800" b="1" dirty="0">
                <a:solidFill>
                  <a:srgbClr val="002060"/>
                </a:solidFill>
              </a:rPr>
              <a:t>il legame tra le varie anime della montagna: quella produttiva, turistica ambientale e sanitaria</a:t>
            </a:r>
          </a:p>
        </p:txBody>
      </p:sp>
    </p:spTree>
    <p:extLst>
      <p:ext uri="{BB962C8B-B14F-4D97-AF65-F5344CB8AC3E}">
        <p14:creationId xmlns:p14="http://schemas.microsoft.com/office/powerpoint/2010/main" val="336527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/>
          <a:srcRect l="19444" t="11961" r="20139" b="-65"/>
          <a:stretch/>
        </p:blipFill>
        <p:spPr>
          <a:xfrm>
            <a:off x="508000" y="220132"/>
            <a:ext cx="7366000" cy="5706533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/>
          <a:srcRect l="20278" t="12223" r="21111" b="719"/>
          <a:stretch/>
        </p:blipFill>
        <p:spPr>
          <a:xfrm>
            <a:off x="1811867" y="541865"/>
            <a:ext cx="7145866" cy="563880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/>
          <a:srcRect l="20278" t="11961" r="21111" b="-588"/>
          <a:stretch/>
        </p:blipFill>
        <p:spPr>
          <a:xfrm>
            <a:off x="3471332" y="880533"/>
            <a:ext cx="7145867" cy="57404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/>
          <a:srcRect l="19722" t="13529" r="21250" b="2288"/>
          <a:stretch/>
        </p:blipFill>
        <p:spPr>
          <a:xfrm>
            <a:off x="4656666" y="1405467"/>
            <a:ext cx="7196668" cy="5452533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274658" y="1559965"/>
            <a:ext cx="8195733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it-IT" sz="2400" b="1" dirty="0">
                <a:solidFill>
                  <a:srgbClr val="002060"/>
                </a:solidFill>
              </a:rPr>
              <a:t>P</a:t>
            </a:r>
            <a:r>
              <a:rPr lang="it-IT" sz="2400" b="1" dirty="0" smtClean="0">
                <a:solidFill>
                  <a:srgbClr val="002060"/>
                </a:solidFill>
              </a:rPr>
              <a:t>rogetti INTERREG III A: 2000-2006</a:t>
            </a:r>
          </a:p>
          <a:p>
            <a:pPr>
              <a:spcAft>
                <a:spcPts val="600"/>
              </a:spcAft>
            </a:pPr>
            <a:r>
              <a:rPr lang="it-IT" sz="2400" b="1" dirty="0" smtClean="0">
                <a:solidFill>
                  <a:srgbClr val="002060"/>
                </a:solidFill>
              </a:rPr>
              <a:t>	Italia - Francia </a:t>
            </a:r>
            <a:r>
              <a:rPr lang="it-IT" sz="2400" b="1" dirty="0" err="1" smtClean="0">
                <a:solidFill>
                  <a:srgbClr val="002060"/>
                </a:solidFill>
              </a:rPr>
              <a:t>Acotra</a:t>
            </a:r>
            <a:r>
              <a:rPr lang="it-IT" sz="2400" b="1" dirty="0" smtClean="0">
                <a:solidFill>
                  <a:srgbClr val="002060"/>
                </a:solidFill>
              </a:rPr>
              <a:t> "</a:t>
            </a:r>
            <a:r>
              <a:rPr lang="it-IT" sz="2400" b="1" dirty="0" err="1" smtClean="0">
                <a:solidFill>
                  <a:srgbClr val="002060"/>
                </a:solidFill>
              </a:rPr>
              <a:t>ProAlp</a:t>
            </a:r>
            <a:r>
              <a:rPr lang="it-IT" sz="2400" b="1" dirty="0" smtClean="0">
                <a:solidFill>
                  <a:srgbClr val="002060"/>
                </a:solidFill>
              </a:rPr>
              <a:t> I-FR Alpeggi e Formaggi"</a:t>
            </a:r>
          </a:p>
          <a:p>
            <a:pPr>
              <a:spcAft>
                <a:spcPts val="600"/>
              </a:spcAft>
            </a:pPr>
            <a:r>
              <a:rPr lang="it-IT" sz="2400" b="1" dirty="0" smtClean="0">
                <a:solidFill>
                  <a:srgbClr val="002060"/>
                </a:solidFill>
              </a:rPr>
              <a:t>	Italia - Svizzera "</a:t>
            </a:r>
            <a:r>
              <a:rPr lang="it-IT" sz="2400" b="1" dirty="0" err="1" smtClean="0">
                <a:solidFill>
                  <a:srgbClr val="002060"/>
                </a:solidFill>
              </a:rPr>
              <a:t>ProAlp</a:t>
            </a:r>
            <a:r>
              <a:rPr lang="it-IT" sz="2400" b="1" dirty="0" smtClean="0">
                <a:solidFill>
                  <a:srgbClr val="002060"/>
                </a:solidFill>
              </a:rPr>
              <a:t> Utilizzazione e valorizzazione 	degli alpeggi "</a:t>
            </a:r>
            <a:endParaRPr lang="it-IT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84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446</Words>
  <Application>Microsoft Office PowerPoint</Application>
  <PresentationFormat>Widescreen</PresentationFormat>
  <Paragraphs>41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Carlo Marinari</dc:creator>
  <cp:lastModifiedBy>Carlo Marinari</cp:lastModifiedBy>
  <cp:revision>18</cp:revision>
  <dcterms:created xsi:type="dcterms:W3CDTF">2018-10-25T19:09:32Z</dcterms:created>
  <dcterms:modified xsi:type="dcterms:W3CDTF">2018-10-26T13:20:58Z</dcterms:modified>
</cp:coreProperties>
</file>