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F812D-B6E0-4ED2-AE74-F915A279E9EA}" type="datetimeFigureOut">
              <a:rPr lang="it-IT" smtClean="0"/>
              <a:pPr/>
              <a:t>31/10/2018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C85E1-C28A-410F-9C7C-BBE6FD77759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643182"/>
            <a:ext cx="7772400" cy="1285884"/>
          </a:xfrm>
          <a:ln w="762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Il prodotto di montagna, stato dell’arte, </a:t>
            </a:r>
            <a:r>
              <a:rPr lang="it-IT" dirty="0" err="1" smtClean="0"/>
              <a:t>attivita’</a:t>
            </a:r>
            <a:r>
              <a:rPr lang="it-IT" dirty="0" smtClean="0"/>
              <a:t> e progetti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400800" cy="785818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MEZZENILE 27 OTTOBRE 2018</a:t>
            </a:r>
            <a:endParaRPr lang="it-IT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194" name="Picture 2" descr="Foto Pae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357166"/>
            <a:ext cx="3416293" cy="1785950"/>
          </a:xfrm>
          <a:prstGeom prst="rect">
            <a:avLst/>
          </a:prstGeom>
          <a:noFill/>
        </p:spPr>
      </p:pic>
      <p:pic>
        <p:nvPicPr>
          <p:cNvPr id="8198" name="Picture 6" descr="Unione Montana Alpi Gra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3" y="548242"/>
            <a:ext cx="928693" cy="1142428"/>
          </a:xfrm>
          <a:prstGeom prst="rect">
            <a:avLst/>
          </a:prstGeom>
          <a:noFill/>
        </p:spPr>
      </p:pic>
      <p:sp>
        <p:nvSpPr>
          <p:cNvPr id="7" name="CasellaDiTesto 6"/>
          <p:cNvSpPr txBox="1"/>
          <p:nvPr/>
        </p:nvSpPr>
        <p:spPr>
          <a:xfrm>
            <a:off x="5929322" y="1643050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Unione Montana Alpi </a:t>
            </a:r>
            <a:r>
              <a:rPr lang="it-IT" dirty="0" err="1" smtClean="0"/>
              <a:t>Graie</a:t>
            </a:r>
            <a:endParaRPr lang="it-IT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071701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QUANTI ALUNNI SCENDONO DALLE TRE VALLI PER FREQUENTARE LA SCUOLA SUPERIORE?</a:t>
            </a:r>
            <a:endParaRPr lang="it-IT" sz="3600" b="1" dirty="0">
              <a:ln w="18000">
                <a:solidFill>
                  <a:srgbClr val="C0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14348" y="3000372"/>
            <a:ext cx="7786742" cy="26384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it-IT" sz="2800" dirty="0" smtClean="0">
                <a:solidFill>
                  <a:schemeClr val="bg2">
                    <a:lumMod val="10000"/>
                  </a:schemeClr>
                </a:solidFill>
              </a:rPr>
              <a:t>CIRCA 150 TRA VAL  </a:t>
            </a:r>
            <a:r>
              <a:rPr lang="it-IT" sz="2800" dirty="0" err="1" smtClean="0">
                <a:solidFill>
                  <a:schemeClr val="bg2">
                    <a:lumMod val="10000"/>
                  </a:schemeClr>
                </a:solidFill>
              </a:rPr>
              <a:t>D’ALA</a:t>
            </a:r>
            <a:r>
              <a:rPr lang="it-IT" sz="2800" dirty="0" smtClean="0">
                <a:solidFill>
                  <a:schemeClr val="bg2">
                    <a:lumMod val="10000"/>
                  </a:schemeClr>
                </a:solidFill>
              </a:rPr>
              <a:t>, VAL GRANDE E VAL </a:t>
            </a:r>
            <a:r>
              <a:rPr lang="it-IT" sz="2800" dirty="0" err="1" smtClean="0">
                <a:solidFill>
                  <a:schemeClr val="bg2">
                    <a:lumMod val="10000"/>
                  </a:schemeClr>
                </a:solidFill>
              </a:rPr>
              <a:t>DI</a:t>
            </a:r>
            <a:r>
              <a:rPr lang="it-IT" sz="2800" dirty="0" smtClean="0">
                <a:solidFill>
                  <a:schemeClr val="bg2">
                    <a:lumMod val="10000"/>
                  </a:schemeClr>
                </a:solidFill>
              </a:rPr>
              <a:t> VIU’, CUI SI AGGIUNGONO GLI STUDENTI DELLA VALLE DEL TESSO, E DEI COMUNI </a:t>
            </a:r>
            <a:r>
              <a:rPr lang="it-IT" sz="2800" dirty="0" err="1" smtClean="0">
                <a:solidFill>
                  <a:schemeClr val="bg2">
                    <a:lumMod val="10000"/>
                  </a:schemeClr>
                </a:solidFill>
              </a:rPr>
              <a:t>DI</a:t>
            </a:r>
            <a:r>
              <a:rPr lang="it-IT" sz="2800" dirty="0" smtClean="0">
                <a:solidFill>
                  <a:schemeClr val="bg2">
                    <a:lumMod val="10000"/>
                  </a:schemeClr>
                </a:solidFill>
              </a:rPr>
              <a:t> BALANGERO, CAFASSE, CORIO, LANZO</a:t>
            </a:r>
          </a:p>
          <a:p>
            <a:pPr algn="l"/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dirty="0" smtClean="0">
                <a:solidFill>
                  <a:schemeClr val="bg2">
                    <a:lumMod val="10000"/>
                  </a:schemeClr>
                </a:solidFill>
              </a:rPr>
              <a:t>MEZZI UTILIZZATI: BUS </a:t>
            </a:r>
            <a:r>
              <a:rPr lang="it-IT" sz="2800" dirty="0" err="1" smtClean="0">
                <a:solidFill>
                  <a:schemeClr val="bg2">
                    <a:lumMod val="10000"/>
                  </a:schemeClr>
                </a:solidFill>
              </a:rPr>
              <a:t>DI</a:t>
            </a:r>
            <a:r>
              <a:rPr lang="it-IT" sz="2800" dirty="0" smtClean="0">
                <a:solidFill>
                  <a:schemeClr val="bg2">
                    <a:lumMod val="10000"/>
                  </a:schemeClr>
                </a:solidFill>
              </a:rPr>
              <a:t> LINEA, </a:t>
            </a:r>
          </a:p>
          <a:p>
            <a:pPr algn="l"/>
            <a:r>
              <a:rPr lang="it-IT" sz="2800" dirty="0" smtClean="0">
                <a:solidFill>
                  <a:schemeClr val="bg2">
                    <a:lumMod val="10000"/>
                  </a:schemeClr>
                </a:solidFill>
              </a:rPr>
              <a:t>TRENO, BUS PRIVATI, AUTO PROPRIE</a:t>
            </a:r>
            <a:endParaRPr lang="it-IT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pic>
        <p:nvPicPr>
          <p:cNvPr id="7172" name="Picture 4" descr="http://www.clipartgratis.it/foto/mezzi_di_trasporto/autobus/autobus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286256"/>
            <a:ext cx="2857520" cy="1214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QUALI OPZIONI?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  <a:ln>
            <a:solidFill>
              <a:srgbClr val="FF0000"/>
            </a:solidFill>
          </a:ln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it-IT" sz="3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it-IT" sz="3800" dirty="0" smtClean="0">
                <a:solidFill>
                  <a:srgbClr val="C00000"/>
                </a:solidFill>
              </a:rPr>
              <a:t>CIRIE’</a:t>
            </a:r>
            <a:endParaRPr lang="it-IT" sz="3800" dirty="0">
              <a:solidFill>
                <a:srgbClr val="C00000"/>
              </a:solidFill>
            </a:endParaRPr>
          </a:p>
          <a:p>
            <a:r>
              <a:rPr lang="it-IT" sz="2800" dirty="0" err="1" smtClean="0"/>
              <a:t>I.I.S.</a:t>
            </a:r>
            <a:r>
              <a:rPr lang="it-IT" sz="2800" dirty="0" smtClean="0"/>
              <a:t>  FERMI- GALILEI (LICEO SCIENTIFICO, LICEO SPORTIVO, ISTITUTO TECNICO PER RAGIONIERI E GEOMETRI) </a:t>
            </a:r>
          </a:p>
          <a:p>
            <a:pPr>
              <a:buNone/>
            </a:pPr>
            <a:endParaRPr lang="it-IT" sz="2800" dirty="0" smtClean="0"/>
          </a:p>
          <a:p>
            <a:r>
              <a:rPr lang="it-IT" sz="2800" dirty="0" err="1" smtClean="0"/>
              <a:t>I.I.S.</a:t>
            </a:r>
            <a:r>
              <a:rPr lang="it-IT" sz="2800" dirty="0" smtClean="0"/>
              <a:t>  T. D’ORIA (</a:t>
            </a:r>
            <a:r>
              <a:rPr lang="it-IT" sz="2800" dirty="0"/>
              <a:t>TECNICO/TECNOLOGICO IN ELETTRONICA</a:t>
            </a:r>
            <a:r>
              <a:rPr lang="it-IT" sz="2800" dirty="0" smtClean="0"/>
              <a:t>, ECONOMICO TURISTICO, TECNICO-ECONOMICO PER IL TURISMO, PROFESSIONALE PER SERVIZI COMMERCIALI, PROFESSIONALE OPZIONE COMMERCIALE E PUBBLICITARIA, PROFESSIONALE SERVIZI SOCIO-SANITARI)</a:t>
            </a:r>
          </a:p>
          <a:p>
            <a:pPr>
              <a:buNone/>
            </a:pPr>
            <a:endParaRPr lang="it-IT" sz="2800" dirty="0" smtClean="0"/>
          </a:p>
          <a:p>
            <a:r>
              <a:rPr lang="it-IT" sz="2800" dirty="0" err="1" smtClean="0"/>
              <a:t>C.I.A.C.</a:t>
            </a:r>
            <a:endParaRPr lang="it-IT" sz="2800" dirty="0"/>
          </a:p>
        </p:txBody>
      </p:sp>
      <p:pic>
        <p:nvPicPr>
          <p:cNvPr id="6148" name="Picture 4" descr="Immagine di donna confu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1928826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QUALI OPZIONI?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algn="ctr">
              <a:buNone/>
            </a:pPr>
            <a:r>
              <a:rPr lang="it-IT" u="sng" dirty="0" smtClean="0">
                <a:solidFill>
                  <a:srgbClr val="C00000"/>
                </a:solidFill>
              </a:rPr>
              <a:t>LANZO</a:t>
            </a:r>
          </a:p>
          <a:p>
            <a:pPr algn="just"/>
            <a:r>
              <a:rPr lang="it-IT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IIS F. ALBERT (LICEO ECONOMICO-SOCIALE,  LICEO LINGUISTICO, LICEO DELLE SCIENZE UMANE, SERVIZI PER L’ENOGASTRONOMIA E L’OSPITALITA’ ALBERGHIERA)</a:t>
            </a:r>
          </a:p>
          <a:p>
            <a:pPr algn="ctr">
              <a:buNone/>
            </a:pPr>
            <a:r>
              <a:rPr lang="it-IT" u="sng" dirty="0" smtClean="0">
                <a:solidFill>
                  <a:srgbClr val="C00000"/>
                </a:solidFill>
              </a:rPr>
              <a:t>PIANEZZA</a:t>
            </a:r>
          </a:p>
          <a:p>
            <a:pPr algn="just">
              <a:buNone/>
            </a:pPr>
            <a:r>
              <a:rPr lang="it-IT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IIS G. DALMASSO (ISTIUTO TECNICO AGRARIO, ISTITUTO PROFESSIONALE PER L’AGRICOLTURA)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/>
          </a:bodyPr>
          <a:lstStyle/>
          <a:p>
            <a:r>
              <a:rPr lang="it-IT" sz="3600" dirty="0" smtClean="0"/>
              <a:t>LIVELLO </a:t>
            </a:r>
            <a:r>
              <a:rPr lang="it-IT" sz="3600" dirty="0" err="1" smtClean="0"/>
              <a:t>DI</a:t>
            </a:r>
            <a:r>
              <a:rPr lang="it-IT" sz="3600" dirty="0" smtClean="0"/>
              <a:t> PREPARAZIONE PER GLI STUDENTI DELL’AREA INTERNA 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 bwMode="black">
          <a:xfrm>
            <a:off x="457200" y="3214685"/>
            <a:ext cx="8229600" cy="278608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it-IT" u="sng" dirty="0" smtClean="0"/>
          </a:p>
          <a:p>
            <a:pPr>
              <a:buNone/>
            </a:pPr>
            <a:endParaRPr lang="it-IT" sz="4000" u="sng" dirty="0" smtClean="0"/>
          </a:p>
          <a:p>
            <a:pPr>
              <a:buNone/>
            </a:pPr>
            <a:r>
              <a:rPr lang="it-IT" sz="5900" u="sng" dirty="0" smtClean="0"/>
              <a:t>DA RILEVAZIONI INVALSI</a:t>
            </a:r>
            <a:r>
              <a:rPr lang="it-IT" sz="5900" dirty="0" smtClean="0"/>
              <a:t>:</a:t>
            </a:r>
          </a:p>
          <a:p>
            <a:pPr algn="just">
              <a:buFontTx/>
              <a:buChar char="-"/>
            </a:pPr>
            <a:r>
              <a:rPr lang="it-IT" sz="5900" dirty="0" smtClean="0"/>
              <a:t>SUPERIORE ALLA MEDIA NAZIONALE NELLA SCUOLA PRIMARIA</a:t>
            </a:r>
          </a:p>
          <a:p>
            <a:pPr algn="just">
              <a:buFontTx/>
              <a:buChar char="-"/>
            </a:pPr>
            <a:r>
              <a:rPr lang="it-IT" sz="5900" dirty="0" smtClean="0"/>
              <a:t>ALLINEATA ALLA MEDIA NAZIONALE NELLA SECONDARIA </a:t>
            </a:r>
            <a:r>
              <a:rPr lang="it-IT" sz="5900" dirty="0" err="1" smtClean="0"/>
              <a:t>DI</a:t>
            </a:r>
            <a:r>
              <a:rPr lang="it-IT" sz="5900" dirty="0" smtClean="0"/>
              <a:t> PRIMO GRADO</a:t>
            </a:r>
          </a:p>
          <a:p>
            <a:pPr algn="just">
              <a:buFontTx/>
              <a:buChar char="-"/>
            </a:pPr>
            <a:r>
              <a:rPr lang="it-IT" sz="5900" dirty="0" smtClean="0"/>
              <a:t>DISPERSIONE SCOLASTICA NELLA SCUOLA SUPERIORE</a:t>
            </a:r>
            <a:endParaRPr lang="it-IT" sz="59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857364"/>
            <a:ext cx="335758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ln>
            <a:solidFill>
              <a:srgbClr val="C00000"/>
            </a:solidFill>
          </a:ln>
          <a:effectLst/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IL PROBLEMA DELLA DISPERSIONE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  <a:ln w="57150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it-IT" dirty="0" smtClean="0"/>
              <a:t>IPOTESI MIGLIORATIVE:</a:t>
            </a:r>
          </a:p>
          <a:p>
            <a:r>
              <a:rPr lang="it-IT" dirty="0" smtClean="0">
                <a:solidFill>
                  <a:srgbClr val="FF0000"/>
                </a:solidFill>
              </a:rPr>
              <a:t>RIDURRE TEMPI </a:t>
            </a:r>
            <a:r>
              <a:rPr lang="it-IT" dirty="0" err="1" smtClean="0">
                <a:solidFill>
                  <a:srgbClr val="FF0000"/>
                </a:solidFill>
              </a:rPr>
              <a:t>DI</a:t>
            </a:r>
            <a:r>
              <a:rPr lang="it-IT" dirty="0" smtClean="0">
                <a:solidFill>
                  <a:srgbClr val="FF0000"/>
                </a:solidFill>
              </a:rPr>
              <a:t> VIAGGIO</a:t>
            </a:r>
          </a:p>
          <a:p>
            <a:r>
              <a:rPr lang="it-IT" dirty="0" smtClean="0">
                <a:solidFill>
                  <a:srgbClr val="FF0000"/>
                </a:solidFill>
              </a:rPr>
              <a:t>MIGLIORARE STILE </a:t>
            </a:r>
            <a:r>
              <a:rPr lang="it-IT" dirty="0" err="1" smtClean="0">
                <a:solidFill>
                  <a:srgbClr val="FF0000"/>
                </a:solidFill>
              </a:rPr>
              <a:t>DI</a:t>
            </a:r>
            <a:r>
              <a:rPr lang="it-IT" dirty="0" smtClean="0">
                <a:solidFill>
                  <a:srgbClr val="FF0000"/>
                </a:solidFill>
              </a:rPr>
              <a:t> VITA DEGLI STUDENTI, OVVIANDO A DISORDINE DEI PASTI, TEMPI </a:t>
            </a:r>
            <a:r>
              <a:rPr lang="it-IT" dirty="0" err="1" smtClean="0">
                <a:solidFill>
                  <a:srgbClr val="FF0000"/>
                </a:solidFill>
              </a:rPr>
              <a:t>DI</a:t>
            </a:r>
            <a:r>
              <a:rPr lang="it-IT" dirty="0" smtClean="0">
                <a:solidFill>
                  <a:srgbClr val="FF0000"/>
                </a:solidFill>
              </a:rPr>
              <a:t> RIPOSO RIDOTTI, AFFATICAMENTO ECC.</a:t>
            </a:r>
          </a:p>
          <a:p>
            <a:r>
              <a:rPr lang="it-IT" dirty="0" smtClean="0">
                <a:solidFill>
                  <a:srgbClr val="FF0000"/>
                </a:solidFill>
              </a:rPr>
              <a:t>VALUTARE, SE PROFICUO, UN EVENTUALE BIENNIO PRESSO LE SEDI </a:t>
            </a:r>
            <a:r>
              <a:rPr lang="it-IT" dirty="0" err="1" smtClean="0">
                <a:solidFill>
                  <a:srgbClr val="FF0000"/>
                </a:solidFill>
              </a:rPr>
              <a:t>DI</a:t>
            </a:r>
            <a:r>
              <a:rPr lang="it-IT" dirty="0" smtClean="0">
                <a:solidFill>
                  <a:srgbClr val="FF0000"/>
                </a:solidFill>
              </a:rPr>
              <a:t> VALLE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3073" name="Picture 1" descr="C:\Users\danie\Desktop\downloa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5394" y="4732165"/>
            <a:ext cx="2082886" cy="1911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  <a:ln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it-IT" dirty="0" smtClean="0"/>
              <a:t>QUALE FORMAZIONE PER IL FUTURO DELLE VALLI?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it-IT" dirty="0" smtClean="0"/>
              <a:t>    POTENZIALMENTE NON ESISTONO FORMAZIONI ESTRANEE AL TESSUTO DELLE VALLI, MA CASO MAI AMBITI DA POTENZIARE: partirà solo l’anno prossimo un liceo sportivo, sarebbe indispensabile avere sul territorio una succursale dell’Istituto Tecnico Agrario, con indirizzo caseario e /o </a:t>
            </a:r>
            <a:r>
              <a:rPr lang="it-IT" dirty="0" err="1" smtClean="0"/>
              <a:t>silvicolturale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5143512"/>
            <a:ext cx="207170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FORMAZIONE PERMANENTE</a:t>
            </a:r>
            <a:endParaRPr lang="it-IT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/>
              <a:t>INDISPENSABILE:</a:t>
            </a:r>
          </a:p>
          <a:p>
            <a:pPr algn="just"/>
            <a:r>
              <a:rPr lang="it-IT" sz="2800" dirty="0" smtClean="0"/>
              <a:t>Un campus in cui poter effettuare in forma multimediale (HUB) o con l’ausilio di docenti  un aggiornamento continuo delle proprie conoscenze e competenze professionali; </a:t>
            </a:r>
          </a:p>
          <a:p>
            <a:r>
              <a:rPr lang="it-IT" sz="2800" dirty="0" smtClean="0"/>
              <a:t>Scuole di  artigianato per non disperdere i saperi locali;</a:t>
            </a:r>
          </a:p>
          <a:p>
            <a:r>
              <a:rPr lang="it-IT" sz="2800" dirty="0" smtClean="0"/>
              <a:t>Studio delle lingue straniere;</a:t>
            </a:r>
          </a:p>
          <a:p>
            <a:r>
              <a:rPr lang="it-IT" sz="2800" dirty="0" smtClean="0"/>
              <a:t>Corsi per l’utilizzo delle nuove tecnologie.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86478"/>
          </a:xfrm>
          <a:scene3d>
            <a:camera prst="isometricRightUp"/>
            <a:lightRig rig="threePt" dir="t"/>
          </a:scene3d>
        </p:spPr>
        <p:txBody>
          <a:bodyPr>
            <a:normAutofit/>
          </a:bodyPr>
          <a:lstStyle/>
          <a:p>
            <a:r>
              <a:rPr lang="it-IT" sz="7200" dirty="0" smtClean="0">
                <a:solidFill>
                  <a:srgbClr val="C00000"/>
                </a:solidFill>
                <a:latin typeface="French Script MT" pitchFamily="66" charset="0"/>
              </a:rPr>
              <a:t>Grazie per l’attenzione</a:t>
            </a:r>
            <a:endParaRPr lang="it-IT" sz="7200" dirty="0">
              <a:solidFill>
                <a:srgbClr val="C00000"/>
              </a:solidFill>
              <a:latin typeface="French Script MT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353</Words>
  <Application>Microsoft Office PowerPoint</Application>
  <PresentationFormat>Presentazione su schermo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Il prodotto di montagna, stato dell’arte, attivita’ e progetti</vt:lpstr>
      <vt:lpstr>QUANTI ALUNNI SCENDONO DALLE TRE VALLI PER FREQUENTARE LA SCUOLA SUPERIORE?</vt:lpstr>
      <vt:lpstr>QUALI OPZIONI?</vt:lpstr>
      <vt:lpstr>QUALI OPZIONI?</vt:lpstr>
      <vt:lpstr>LIVELLO DI PREPARAZIONE PER GLI STUDENTI DELL’AREA INTERNA </vt:lpstr>
      <vt:lpstr>IL PROBLEMA DELLA DISPERSIONE</vt:lpstr>
      <vt:lpstr>QUALE FORMAZIONE PER IL FUTURO DELLE VALLI?</vt:lpstr>
      <vt:lpstr>FORMAZIONE PERMANENTE</vt:lpstr>
      <vt:lpstr>Grazie per l’attenzione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daniela</dc:creator>
  <cp:lastModifiedBy>Laura</cp:lastModifiedBy>
  <cp:revision>29</cp:revision>
  <dcterms:created xsi:type="dcterms:W3CDTF">2018-10-25T20:09:42Z</dcterms:created>
  <dcterms:modified xsi:type="dcterms:W3CDTF">2018-10-31T13:59:53Z</dcterms:modified>
</cp:coreProperties>
</file>