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7" r:id="rId3"/>
    <p:sldId id="368" r:id="rId4"/>
    <p:sldId id="369" r:id="rId5"/>
    <p:sldId id="328" r:id="rId6"/>
    <p:sldId id="338" r:id="rId7"/>
    <p:sldId id="364" r:id="rId8"/>
    <p:sldId id="354" r:id="rId9"/>
    <p:sldId id="361" r:id="rId10"/>
    <p:sldId id="365" r:id="rId11"/>
    <p:sldId id="366" r:id="rId12"/>
    <p:sldId id="370" r:id="rId13"/>
    <p:sldId id="367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FFFFCC"/>
    <a:srgbClr val="FFFF99"/>
    <a:srgbClr val="CCFF33"/>
    <a:srgbClr val="FFFF66"/>
    <a:srgbClr val="008000"/>
    <a:srgbClr val="CCCCFF"/>
    <a:srgbClr val="006600"/>
    <a:srgbClr val="009900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34" autoAdjust="0"/>
  </p:normalViewPr>
  <p:slideViewPr>
    <p:cSldViewPr>
      <p:cViewPr varScale="1">
        <p:scale>
          <a:sx n="74" d="100"/>
          <a:sy n="74" d="100"/>
        </p:scale>
        <p:origin x="54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C84A9F1-2902-434E-BFE3-EBB9B2D46583}" type="datetimeFigureOut">
              <a:rPr lang="fr-FR"/>
              <a:pPr>
                <a:defRPr/>
              </a:pPr>
              <a:t>24/10/2018</a:t>
            </a:fld>
            <a:endParaRPr lang="fr-FR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fr-FR" noProof="0" smtClean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46698F0-48AE-4EE6-BD56-360910D0EE5C}" type="slidenum">
              <a:rPr lang="fr-FR"/>
              <a:pPr>
                <a:defRPr/>
              </a:pPr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3413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GB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2946C-2672-4A9F-8FDA-BB660A706EC9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D6436-4302-4349-9DBD-74258A649C3E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GB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8472B-B3A2-44CD-8F76-20DED43F0B5C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88E52-8327-4784-8DCB-0804FB47CF79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GB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66C44-D145-47D1-8043-F1F404146A58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50DD6-3304-4D00-8CE9-AC07A688F276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F1F51-0C7D-404D-98D0-9BCE62653C6A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33651-8E33-4818-9B5C-C4F8233A9B54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AC0F3-1F9A-4BD5-83AC-85E085A0018D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59CE0-D0E4-4327-8A07-03B2BC726133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37CE7-1301-477B-8168-3B515D82358B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3A9F0-F54B-45B1-BAEB-C54E4F18EF44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E0C2-1019-47CF-980D-A733318E2B9F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13CA-3025-4385-BF5B-A0BFF31D4EBB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GB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74628-A237-44F2-B6BE-C5C3279341EB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A2605-0C6D-433E-8D75-21204427E32D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EF5BE-D0CE-4BC2-85E3-5FD3126AEAF2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75AAE-5FAF-46A5-A857-970F909B7E15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2B171-903B-442A-96B4-2CE021124622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05C62-01B1-4C75-98E9-2BB0D28CEA5D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GB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6DDC0-67C1-497F-8F4D-8E25D4839CB8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91343-413F-4B25-BD0B-18BC4575FBFC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  <a:endParaRPr lang="en-GB" smtClean="0"/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 smtClean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67BFF3-1F14-4F8C-A2F4-16CB4FD916DF}" type="datetimeFigureOut">
              <a:rPr lang="en-GB"/>
              <a:pPr>
                <a:defRPr/>
              </a:pPr>
              <a:t>24/10/2018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2B80CD-8BC1-4EE3-8C90-D90E71CFB2EC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395536" y="3897878"/>
            <a:ext cx="6359694" cy="1077218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400" u="sng" dirty="0" smtClean="0">
                <a:solidFill>
                  <a:srgbClr val="336600"/>
                </a:solidFill>
                <a:latin typeface="+mn-lt"/>
              </a:rPr>
              <a:t>Mauro COPPA</a:t>
            </a:r>
          </a:p>
          <a:p>
            <a:pPr>
              <a:defRPr/>
            </a:pPr>
            <a:r>
              <a:rPr lang="it-IT" sz="2000" dirty="0" smtClean="0">
                <a:solidFill>
                  <a:srgbClr val="336600"/>
                </a:solidFill>
                <a:latin typeface="+mn-lt"/>
              </a:rPr>
              <a:t>Ricercatore presso INRA (FR)</a:t>
            </a:r>
            <a:r>
              <a:rPr lang="it-IT" sz="2000" dirty="0">
                <a:solidFill>
                  <a:srgbClr val="336600"/>
                </a:solidFill>
                <a:latin typeface="+mn-lt"/>
              </a:rPr>
              <a:t> e </a:t>
            </a:r>
            <a:r>
              <a:rPr lang="it-IT" sz="2000" dirty="0" smtClean="0">
                <a:solidFill>
                  <a:srgbClr val="336600"/>
                </a:solidFill>
                <a:latin typeface="+mn-lt"/>
              </a:rPr>
              <a:t>Dott</a:t>
            </a:r>
            <a:r>
              <a:rPr lang="it-IT" sz="2000" dirty="0">
                <a:solidFill>
                  <a:srgbClr val="336600"/>
                </a:solidFill>
                <a:latin typeface="+mn-lt"/>
              </a:rPr>
              <a:t>. </a:t>
            </a:r>
            <a:r>
              <a:rPr lang="it-IT" sz="2000" dirty="0" smtClean="0">
                <a:solidFill>
                  <a:srgbClr val="336600"/>
                </a:solidFill>
                <a:latin typeface="+mn-lt"/>
              </a:rPr>
              <a:t>Forestale </a:t>
            </a:r>
          </a:p>
          <a:p>
            <a:pPr>
              <a:defRPr/>
            </a:pPr>
            <a:r>
              <a:rPr lang="it-IT" sz="2000" dirty="0" smtClean="0">
                <a:solidFill>
                  <a:srgbClr val="336600"/>
                </a:solidFill>
                <a:latin typeface="+mn-lt"/>
              </a:rPr>
              <a:t>Gestione e qualità dei prodotti caseari dei sistemi a pascolo</a:t>
            </a:r>
            <a:endParaRPr lang="it-IT" sz="2000" dirty="0">
              <a:solidFill>
                <a:srgbClr val="336600"/>
              </a:solidFill>
              <a:latin typeface="+mn-lt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51047" y="6237312"/>
            <a:ext cx="3024336" cy="40011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000" dirty="0" smtClean="0">
                <a:solidFill>
                  <a:srgbClr val="336600"/>
                </a:solidFill>
                <a:latin typeface="+mn-lt"/>
              </a:rPr>
              <a:t>Mezzenile, 27 </a:t>
            </a:r>
            <a:r>
              <a:rPr lang="it-IT" sz="2000" dirty="0" smtClean="0">
                <a:solidFill>
                  <a:srgbClr val="336600"/>
                </a:solidFill>
                <a:latin typeface="+mn-lt"/>
              </a:rPr>
              <a:t>ottobre 2018</a:t>
            </a:r>
            <a:endParaRPr lang="it-IT" sz="2000" dirty="0">
              <a:solidFill>
                <a:srgbClr val="336600"/>
              </a:solidFill>
              <a:latin typeface="+mn-lt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83568" y="260648"/>
            <a:ext cx="7722604" cy="1754326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3600" b="1" dirty="0" smtClean="0">
                <a:solidFill>
                  <a:srgbClr val="336600"/>
                </a:solidFill>
                <a:latin typeface="+mj-lt"/>
                <a:cs typeface="+mn-cs"/>
              </a:rPr>
              <a:t>Il </a:t>
            </a:r>
            <a:r>
              <a:rPr lang="it-IT" sz="3600" b="1" dirty="0">
                <a:solidFill>
                  <a:srgbClr val="336600"/>
                </a:solidFill>
                <a:latin typeface="+mj-lt"/>
                <a:cs typeface="+mn-cs"/>
              </a:rPr>
              <a:t>ruolo delle </a:t>
            </a:r>
            <a:r>
              <a:rPr lang="it-IT" sz="3600" b="1" dirty="0" smtClean="0">
                <a:solidFill>
                  <a:srgbClr val="336600"/>
                </a:solidFill>
                <a:latin typeface="+mj-lt"/>
                <a:cs typeface="+mn-cs"/>
              </a:rPr>
              <a:t>Amministrazioni Comunali </a:t>
            </a:r>
            <a:r>
              <a:rPr lang="it-IT" sz="3600" b="1" dirty="0">
                <a:solidFill>
                  <a:srgbClr val="336600"/>
                </a:solidFill>
                <a:latin typeface="+mj-lt"/>
                <a:cs typeface="+mn-cs"/>
              </a:rPr>
              <a:t>nel favorire gli investimenti privati </a:t>
            </a:r>
            <a:endParaRPr lang="it-IT" sz="3600" b="1" dirty="0" smtClean="0">
              <a:solidFill>
                <a:srgbClr val="336600"/>
              </a:solidFill>
              <a:latin typeface="+mj-lt"/>
              <a:cs typeface="+mn-cs"/>
            </a:endParaRPr>
          </a:p>
          <a:p>
            <a:pPr algn="ctr">
              <a:defRPr/>
            </a:pPr>
            <a:r>
              <a:rPr lang="it-IT" sz="3600" b="1" dirty="0" smtClean="0">
                <a:solidFill>
                  <a:srgbClr val="336600"/>
                </a:solidFill>
                <a:latin typeface="+mj-lt"/>
                <a:cs typeface="+mn-cs"/>
              </a:rPr>
              <a:t>sugli </a:t>
            </a:r>
            <a:r>
              <a:rPr lang="it-IT" sz="3600" b="1" dirty="0">
                <a:solidFill>
                  <a:srgbClr val="336600"/>
                </a:solidFill>
                <a:latin typeface="+mj-lt"/>
                <a:cs typeface="+mn-cs"/>
              </a:rPr>
              <a:t>alpeggi pubblici</a:t>
            </a:r>
            <a:endParaRPr lang="it-IT" sz="3600" b="1" dirty="0" smtClean="0">
              <a:solidFill>
                <a:srgbClr val="336600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868362" y="601524"/>
            <a:ext cx="1407308" cy="523220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336600"/>
                </a:solidFill>
                <a:latin typeface="+mj-lt"/>
                <a:cs typeface="+mn-cs"/>
              </a:defRPr>
            </a:lvl1pPr>
          </a:lstStyle>
          <a:p>
            <a:r>
              <a:rPr lang="it-IT" dirty="0" smtClean="0"/>
              <a:t>Risultati</a:t>
            </a:r>
            <a:endParaRPr lang="fr-FR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83568" y="1527175"/>
            <a:ext cx="8136904" cy="461665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ESEMPI DI INTERVENTI DI MIGLIORAMENTO PROPOSTI: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275856" y="2226344"/>
            <a:ext cx="5616624" cy="4154984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Divisione in gruppi delle mandrie/greggi,</a:t>
            </a:r>
          </a:p>
          <a:p>
            <a:pPr marL="342900" indent="-342900">
              <a:buFontTx/>
              <a:buChar char="-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Applicazione pascolamento turnato (bovini) o guidato (</a:t>
            </a:r>
            <a:r>
              <a:rPr lang="it-IT" sz="2400" dirty="0" err="1" smtClean="0">
                <a:solidFill>
                  <a:srgbClr val="336600"/>
                </a:solidFill>
                <a:latin typeface="+mj-lt"/>
              </a:rPr>
              <a:t>ovicaprini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)</a:t>
            </a:r>
          </a:p>
          <a:p>
            <a:pPr marL="342900" indent="-342900">
              <a:buFontTx/>
              <a:buChar char="-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Sequenza dei settori </a:t>
            </a:r>
            <a:r>
              <a:rPr lang="it-IT" sz="2400" dirty="0">
                <a:solidFill>
                  <a:srgbClr val="336600"/>
                </a:solidFill>
                <a:latin typeface="+mj-lt"/>
              </a:rPr>
              <a:t>di 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pascolo</a:t>
            </a:r>
          </a:p>
          <a:p>
            <a:pPr marL="342900" indent="-342900">
              <a:buFontTx/>
              <a:buChar char="-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Implementazione punti di abbeverata</a:t>
            </a:r>
          </a:p>
          <a:p>
            <a:pPr marL="342900" indent="-342900">
              <a:buFontTx/>
              <a:buChar char="-"/>
            </a:pPr>
            <a:r>
              <a:rPr lang="it-IT" sz="2400" dirty="0">
                <a:solidFill>
                  <a:srgbClr val="336600"/>
                </a:solidFill>
                <a:latin typeface="+mj-lt"/>
              </a:rPr>
              <a:t>Mandrature/stabbiature</a:t>
            </a:r>
          </a:p>
          <a:p>
            <a:pPr marL="342900" indent="-342900">
              <a:buFontTx/>
              <a:buChar char="-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Manutenzione strade/piste</a:t>
            </a:r>
          </a:p>
          <a:p>
            <a:pPr marL="342900" indent="-342900">
              <a:buFontTx/>
              <a:buChar char="-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Ripristino </a:t>
            </a:r>
            <a:r>
              <a:rPr lang="it-IT" sz="2400" dirty="0" err="1" smtClean="0">
                <a:solidFill>
                  <a:srgbClr val="336600"/>
                </a:solidFill>
                <a:latin typeface="+mj-lt"/>
              </a:rPr>
              <a:t>bealere</a:t>
            </a:r>
            <a:endParaRPr lang="it-IT" sz="2400" dirty="0" smtClean="0">
              <a:solidFill>
                <a:srgbClr val="336600"/>
              </a:solidFill>
              <a:latin typeface="+mj-lt"/>
            </a:endParaRPr>
          </a:p>
          <a:p>
            <a:pPr marL="342900" indent="-342900">
              <a:buFontTx/>
              <a:buChar char="-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Manutenzione sentieristica</a:t>
            </a:r>
            <a:endParaRPr lang="it-IT" sz="2400" dirty="0">
              <a:solidFill>
                <a:srgbClr val="336600"/>
              </a:solidFill>
              <a:latin typeface="+mj-lt"/>
            </a:endParaRPr>
          </a:p>
          <a:p>
            <a:pPr marL="342900" indent="-342900">
              <a:buFontTx/>
              <a:buChar char="-"/>
            </a:pPr>
            <a:r>
              <a:rPr lang="it-IT" sz="2400" dirty="0" err="1" smtClean="0">
                <a:solidFill>
                  <a:srgbClr val="336600"/>
                </a:solidFill>
                <a:latin typeface="+mj-lt"/>
              </a:rPr>
              <a:t>Decespugliamenti</a:t>
            </a:r>
            <a:endParaRPr lang="it-IT" sz="2400" dirty="0" smtClean="0">
              <a:solidFill>
                <a:srgbClr val="336600"/>
              </a:solidFill>
              <a:latin typeface="+mj-lt"/>
            </a:endParaRPr>
          </a:p>
          <a:p>
            <a:pPr marL="342900" indent="-342900">
              <a:buFontTx/>
              <a:buChar char="-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Caseificio (</a:t>
            </a:r>
            <a:r>
              <a:rPr lang="it-IT" sz="2400" dirty="0" err="1" smtClean="0">
                <a:solidFill>
                  <a:srgbClr val="336600"/>
                </a:solidFill>
                <a:latin typeface="+mj-lt"/>
              </a:rPr>
              <a:t>Palé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)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00"/>
          <a:stretch/>
        </p:blipFill>
        <p:spPr>
          <a:xfrm>
            <a:off x="7250676" y="4653136"/>
            <a:ext cx="1905783" cy="219206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4" t="33201" r="12201" b="9051"/>
          <a:stretch/>
        </p:blipFill>
        <p:spPr>
          <a:xfrm flipH="1">
            <a:off x="0" y="5216404"/>
            <a:ext cx="2635693" cy="16288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77513" y="5166634"/>
            <a:ext cx="1803727" cy="1352795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3064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868366" y="601524"/>
            <a:ext cx="1407308" cy="523220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336600"/>
                </a:solidFill>
                <a:latin typeface="+mj-lt"/>
                <a:cs typeface="+mn-cs"/>
              </a:defRPr>
            </a:lvl1pPr>
          </a:lstStyle>
          <a:p>
            <a:r>
              <a:rPr lang="it-IT" dirty="0" smtClean="0"/>
              <a:t>Risultati</a:t>
            </a:r>
            <a:endParaRPr lang="fr-FR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115616" y="3717032"/>
            <a:ext cx="6768752" cy="156966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Stima valore opere proposte</a:t>
            </a:r>
            <a:r>
              <a:rPr lang="it-IT" sz="2000" dirty="0" smtClean="0">
                <a:solidFill>
                  <a:srgbClr val="336600"/>
                </a:solidFill>
                <a:latin typeface="+mj-lt"/>
              </a:rPr>
              <a:t>			</a:t>
            </a:r>
            <a:r>
              <a:rPr lang="it-IT" sz="2400" dirty="0">
                <a:solidFill>
                  <a:srgbClr val="336600"/>
                </a:solidFill>
                <a:latin typeface="+mj-lt"/>
              </a:rPr>
              <a:t>23 000 € </a:t>
            </a:r>
          </a:p>
          <a:p>
            <a:r>
              <a:rPr lang="it-IT" sz="2400" dirty="0">
                <a:solidFill>
                  <a:srgbClr val="336600"/>
                </a:solidFill>
                <a:latin typeface="+mj-lt"/>
              </a:rPr>
              <a:t>Stima risparmio manodopera 		15 000 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€</a:t>
            </a:r>
          </a:p>
          <a:p>
            <a:endParaRPr lang="it-IT" sz="2400" dirty="0">
              <a:solidFill>
                <a:srgbClr val="336600"/>
              </a:solidFill>
              <a:latin typeface="+mj-lt"/>
            </a:endParaRPr>
          </a:p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Totale valore opere + manodopera		</a:t>
            </a:r>
            <a:r>
              <a:rPr lang="it-IT" sz="2400" b="1" dirty="0" smtClean="0">
                <a:solidFill>
                  <a:srgbClr val="C00000"/>
                </a:solidFill>
                <a:latin typeface="+mj-lt"/>
              </a:rPr>
              <a:t>38 000 </a:t>
            </a:r>
            <a:r>
              <a:rPr lang="it-IT" sz="2400" b="1" dirty="0">
                <a:solidFill>
                  <a:srgbClr val="336600"/>
                </a:solidFill>
                <a:latin typeface="+mj-lt"/>
              </a:rPr>
              <a:t>€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115616" y="2463279"/>
            <a:ext cx="6768752" cy="461665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Valore canoni	(≈ storico)			</a:t>
            </a:r>
            <a:r>
              <a:rPr lang="it-IT" sz="2400" b="1" dirty="0" smtClean="0">
                <a:solidFill>
                  <a:srgbClr val="C00000"/>
                </a:solidFill>
                <a:latin typeface="+mj-lt"/>
              </a:rPr>
              <a:t>41 000 </a:t>
            </a:r>
            <a:r>
              <a:rPr lang="it-IT" sz="2400" b="1" dirty="0" smtClean="0">
                <a:solidFill>
                  <a:srgbClr val="336600"/>
                </a:solidFill>
                <a:latin typeface="+mj-lt"/>
              </a:rPr>
              <a:t>€</a:t>
            </a:r>
            <a:endParaRPr lang="it-IT" sz="2000" b="1" dirty="0" smtClean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691680" y="1455167"/>
            <a:ext cx="5677496" cy="461665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b="1" dirty="0" smtClean="0">
                <a:solidFill>
                  <a:srgbClr val="336600"/>
                </a:solidFill>
                <a:latin typeface="+mj-lt"/>
              </a:rPr>
              <a:t>5 lotti 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di pascolo a bando nel 2018 (x 6 anni)</a:t>
            </a:r>
            <a:endParaRPr lang="it-IT" sz="2000" dirty="0" smtClean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115615" y="5638020"/>
            <a:ext cx="5196027" cy="461665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b="1" u="sng" dirty="0" smtClean="0">
                <a:solidFill>
                  <a:srgbClr val="336600"/>
                </a:solidFill>
                <a:latin typeface="+mj-lt"/>
              </a:rPr>
              <a:t>Incremento di valore rispetto ai canoni</a:t>
            </a:r>
            <a:r>
              <a:rPr lang="it-IT" sz="2400" b="1" dirty="0" smtClean="0">
                <a:solidFill>
                  <a:srgbClr val="336600"/>
                </a:solidFill>
                <a:latin typeface="+mj-lt"/>
              </a:rPr>
              <a:t>:</a:t>
            </a:r>
            <a:endParaRPr lang="it-IT" sz="2000" b="1" dirty="0" smtClean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6433072" y="5514910"/>
            <a:ext cx="1451296" cy="707886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4000" b="1" dirty="0" smtClean="0">
                <a:solidFill>
                  <a:srgbClr val="C00000"/>
                </a:solidFill>
                <a:latin typeface="+mj-lt"/>
              </a:rPr>
              <a:t>+92%</a:t>
            </a:r>
            <a:endParaRPr lang="it-IT" sz="3600" b="1" dirty="0" smtClean="0">
              <a:solidFill>
                <a:srgbClr val="C00000"/>
              </a:solidFill>
              <a:latin typeface="+mj-lt"/>
            </a:endParaRPr>
          </a:p>
        </p:txBody>
      </p:sp>
      <p:cxnSp>
        <p:nvCxnSpPr>
          <p:cNvPr id="3" name="Connettore 1 2"/>
          <p:cNvCxnSpPr/>
          <p:nvPr/>
        </p:nvCxnSpPr>
        <p:spPr>
          <a:xfrm>
            <a:off x="1128495" y="4654177"/>
            <a:ext cx="6696744" cy="0"/>
          </a:xfrm>
          <a:prstGeom prst="line">
            <a:avLst/>
          </a:prstGeom>
          <a:solidFill>
            <a:srgbClr val="FFFF99"/>
          </a:solidFill>
          <a:ln w="38100" algn="ctr">
            <a:solidFill>
              <a:srgbClr val="336600"/>
            </a:solidFill>
            <a:miter lim="800000"/>
            <a:headEnd/>
            <a:tailEnd/>
          </a:ln>
          <a:effectLst/>
        </p:spPr>
      </p:cxnSp>
    </p:spTree>
    <p:extLst>
      <p:ext uri="{BB962C8B-B14F-4D97-AF65-F5344CB8AC3E}">
        <p14:creationId xmlns:p14="http://schemas.microsoft.com/office/powerpoint/2010/main" val="53937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o 11"/>
          <p:cNvGrpSpPr/>
          <p:nvPr/>
        </p:nvGrpSpPr>
        <p:grpSpPr>
          <a:xfrm>
            <a:off x="107504" y="188640"/>
            <a:ext cx="8928992" cy="6552728"/>
            <a:chOff x="132976" y="6630"/>
            <a:chExt cx="8897427" cy="6645213"/>
          </a:xfrm>
        </p:grpSpPr>
        <p:pic>
          <p:nvPicPr>
            <p:cNvPr id="13" name="Picture 41" descr="C:\Users\Mauro\Documents\Mauro\Attività professionale\PPA 2010\RANGE\CANOSIO\foto rilievi gardetta\DSCN0156.JPG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b="86035"/>
            <a:stretch/>
          </p:blipFill>
          <p:spPr bwMode="auto">
            <a:xfrm>
              <a:off x="132976" y="6630"/>
              <a:ext cx="8897427" cy="2026773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4" name="Picture 41" descr="C:\Users\Mauro\Documents\Mauro\Attività professionale\PPA 2010\RANGE\CANOSIO\foto rilievi gardetta\DSCN0156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308" y="342523"/>
              <a:ext cx="8889876" cy="6309320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63888" y="457508"/>
            <a:ext cx="1895071" cy="523220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336600"/>
                </a:solidFill>
                <a:latin typeface="+mj-lt"/>
                <a:cs typeface="+mn-cs"/>
              </a:defRPr>
            </a:lvl1pPr>
          </a:lstStyle>
          <a:p>
            <a:r>
              <a:rPr lang="it-IT" dirty="0" smtClean="0"/>
              <a:t>Conclusioni</a:t>
            </a:r>
            <a:endParaRPr lang="fr-FR" dirty="0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552" y="1052736"/>
            <a:ext cx="7756940" cy="954107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dirty="0" smtClean="0">
                <a:solidFill>
                  <a:srgbClr val="336600"/>
                </a:solidFill>
                <a:latin typeface="+mj-lt"/>
              </a:rPr>
              <a:t>Le </a:t>
            </a:r>
            <a:r>
              <a:rPr lang="it-IT" sz="2800" u="sng" dirty="0" smtClean="0">
                <a:solidFill>
                  <a:srgbClr val="336600"/>
                </a:solidFill>
                <a:latin typeface="+mj-lt"/>
              </a:rPr>
              <a:t>Amministrazioni Comunali </a:t>
            </a:r>
            <a:r>
              <a:rPr lang="it-IT" sz="2800" dirty="0" smtClean="0">
                <a:solidFill>
                  <a:srgbClr val="336600"/>
                </a:solidFill>
                <a:latin typeface="+mj-lt"/>
              </a:rPr>
              <a:t>sono il </a:t>
            </a:r>
            <a:r>
              <a:rPr lang="it-IT" sz="2800" u="sng" dirty="0" smtClean="0">
                <a:solidFill>
                  <a:srgbClr val="336600"/>
                </a:solidFill>
                <a:latin typeface="+mj-lt"/>
              </a:rPr>
              <a:t>PRIMO ATTORE</a:t>
            </a:r>
            <a:r>
              <a:rPr lang="it-IT" sz="2800" dirty="0" smtClean="0">
                <a:solidFill>
                  <a:srgbClr val="336600"/>
                </a:solidFill>
                <a:latin typeface="+mj-lt"/>
              </a:rPr>
              <a:t> </a:t>
            </a:r>
            <a:br>
              <a:rPr lang="it-IT" sz="2800" dirty="0" smtClean="0">
                <a:solidFill>
                  <a:srgbClr val="336600"/>
                </a:solidFill>
                <a:latin typeface="+mj-lt"/>
              </a:rPr>
            </a:br>
            <a:r>
              <a:rPr lang="it-IT" sz="2800" dirty="0" smtClean="0">
                <a:solidFill>
                  <a:srgbClr val="336600"/>
                </a:solidFill>
                <a:latin typeface="+mj-lt"/>
              </a:rPr>
              <a:t>nel creare le condizioni utili per: </a:t>
            </a:r>
            <a:endParaRPr lang="it-IT" sz="2400" dirty="0" smtClean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95536" y="4489956"/>
            <a:ext cx="8333004" cy="523220"/>
          </a:xfrm>
          <a:prstGeom prst="rect">
            <a:avLst/>
          </a:prstGeom>
          <a:solidFill>
            <a:schemeClr val="bg1">
              <a:alpha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 smtClean="0">
                <a:solidFill>
                  <a:srgbClr val="336600"/>
                </a:solidFill>
                <a:latin typeface="+mj-lt"/>
              </a:rPr>
              <a:t>Favorire gli </a:t>
            </a:r>
            <a:r>
              <a:rPr lang="it-IT" sz="2800" u="sng" dirty="0">
                <a:solidFill>
                  <a:srgbClr val="336600"/>
                </a:solidFill>
                <a:latin typeface="+mj-lt"/>
              </a:rPr>
              <a:t>investimenti privati </a:t>
            </a:r>
            <a:r>
              <a:rPr lang="it-IT" sz="2800" dirty="0" smtClean="0">
                <a:solidFill>
                  <a:srgbClr val="336600"/>
                </a:solidFill>
                <a:latin typeface="+mj-lt"/>
              </a:rPr>
              <a:t>sugli </a:t>
            </a:r>
            <a:r>
              <a:rPr lang="it-IT" sz="2800" dirty="0">
                <a:solidFill>
                  <a:srgbClr val="336600"/>
                </a:solidFill>
                <a:latin typeface="+mj-lt"/>
              </a:rPr>
              <a:t>alpeggi pubblici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95536" y="5373216"/>
            <a:ext cx="8333004" cy="954107"/>
          </a:xfrm>
          <a:prstGeom prst="rect">
            <a:avLst/>
          </a:prstGeom>
          <a:solidFill>
            <a:schemeClr val="bg1">
              <a:alpha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 smtClean="0">
                <a:solidFill>
                  <a:srgbClr val="336600"/>
                </a:solidFill>
                <a:latin typeface="+mj-lt"/>
              </a:rPr>
              <a:t>Il </a:t>
            </a:r>
            <a:r>
              <a:rPr lang="it-IT" sz="2800" u="sng" dirty="0" smtClean="0">
                <a:solidFill>
                  <a:srgbClr val="336600"/>
                </a:solidFill>
                <a:latin typeface="+mj-lt"/>
              </a:rPr>
              <a:t>successo</a:t>
            </a:r>
            <a:r>
              <a:rPr lang="it-IT" sz="2800" dirty="0" smtClean="0">
                <a:solidFill>
                  <a:srgbClr val="336600"/>
                </a:solidFill>
                <a:latin typeface="+mj-lt"/>
              </a:rPr>
              <a:t> nell’applicazione della programmazione e nell’utilizzo dei </a:t>
            </a:r>
            <a:r>
              <a:rPr lang="it-IT" sz="2800" u="sng" dirty="0" smtClean="0">
                <a:solidFill>
                  <a:srgbClr val="336600"/>
                </a:solidFill>
                <a:latin typeface="+mj-lt"/>
              </a:rPr>
              <a:t>fondi Regionali ed Europei</a:t>
            </a:r>
            <a:endParaRPr lang="it-IT" sz="2800" u="sng" dirty="0">
              <a:solidFill>
                <a:srgbClr val="3366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5916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51520" y="404664"/>
            <a:ext cx="34563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336600"/>
                </a:solidFill>
                <a:latin typeface="Century Gothic" pitchFamily="34" charset="0"/>
              </a:rPr>
              <a:t>Grazie per </a:t>
            </a:r>
            <a:r>
              <a:rPr lang="en-US" sz="2800" b="1" dirty="0" err="1" smtClean="0">
                <a:solidFill>
                  <a:srgbClr val="336600"/>
                </a:solidFill>
                <a:latin typeface="Century Gothic" pitchFamily="34" charset="0"/>
              </a:rPr>
              <a:t>l’attenzione</a:t>
            </a:r>
            <a:r>
              <a:rPr lang="en-US" sz="2800" b="1" dirty="0" smtClean="0">
                <a:solidFill>
                  <a:srgbClr val="336600"/>
                </a:solidFill>
                <a:latin typeface="Century Gothic" pitchFamily="34" charset="0"/>
              </a:rPr>
              <a:t>...</a:t>
            </a:r>
            <a:endParaRPr lang="en-US" sz="2800" b="1" dirty="0">
              <a:solidFill>
                <a:srgbClr val="336600"/>
              </a:solidFill>
              <a:latin typeface="Century Gothic" pitchFamily="34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51520" y="5517232"/>
            <a:ext cx="38884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336600"/>
                </a:solidFill>
                <a:latin typeface="Century Gothic" pitchFamily="34" charset="0"/>
              </a:rPr>
              <a:t>Dr. Mauro COPPA</a:t>
            </a:r>
          </a:p>
          <a:p>
            <a:r>
              <a:rPr lang="en-US" b="1" dirty="0">
                <a:solidFill>
                  <a:srgbClr val="336600"/>
                </a:solidFill>
                <a:latin typeface="Century Gothic" pitchFamily="34" charset="0"/>
              </a:rPr>
              <a:t>m</a:t>
            </a:r>
            <a:r>
              <a:rPr lang="en-US" b="1" dirty="0" smtClean="0">
                <a:solidFill>
                  <a:srgbClr val="336600"/>
                </a:solidFill>
                <a:latin typeface="Century Gothic" pitchFamily="34" charset="0"/>
              </a:rPr>
              <a:t>auro.coppa@inra.fr</a:t>
            </a:r>
          </a:p>
          <a:p>
            <a:r>
              <a:rPr lang="en-US" b="1" dirty="0" smtClean="0">
                <a:solidFill>
                  <a:srgbClr val="336600"/>
                </a:solidFill>
                <a:latin typeface="Century Gothic" pitchFamily="34" charset="0"/>
              </a:rPr>
              <a:t>333 3652601</a:t>
            </a:r>
          </a:p>
        </p:txBody>
      </p:sp>
      <p:pic>
        <p:nvPicPr>
          <p:cNvPr id="5" name="Immagine 4" descr="C:\Users\mcoppa\Documents\Mauro\Attività professionale\Coldiretti TO\Teppa Simone\foto x relazione\20170801_11310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t="-1" r="22094" b="42599"/>
          <a:stretch/>
        </p:blipFill>
        <p:spPr bwMode="auto">
          <a:xfrm rot="5400000">
            <a:off x="3123575" y="-307241"/>
            <a:ext cx="4104548" cy="7544402"/>
          </a:xfrm>
          <a:prstGeom prst="rect">
            <a:avLst/>
          </a:prstGeom>
          <a:noFill/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8406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628"/>
            <a:ext cx="9144000" cy="677737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816055" y="385500"/>
            <a:ext cx="1511119" cy="523220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336600"/>
                </a:solidFill>
                <a:latin typeface="+mj-lt"/>
                <a:cs typeface="+mn-cs"/>
              </a:defRPr>
            </a:lvl1pPr>
          </a:lstStyle>
          <a:p>
            <a:r>
              <a:rPr lang="it-IT" dirty="0" smtClean="0"/>
              <a:t>Contesto</a:t>
            </a:r>
            <a:endParaRPr lang="it-IT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56442" y="1556792"/>
            <a:ext cx="8392022" cy="1569660"/>
          </a:xfrm>
          <a:prstGeom prst="rect">
            <a:avLst/>
          </a:prstGeom>
          <a:solidFill>
            <a:schemeClr val="bg1">
              <a:alpha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Grandi i</a:t>
            </a:r>
            <a:r>
              <a:rPr lang="it-IT" sz="2400" u="sng" dirty="0" smtClean="0">
                <a:solidFill>
                  <a:srgbClr val="336600"/>
                </a:solidFill>
                <a:latin typeface="+mj-lt"/>
              </a:rPr>
              <a:t>nvestimenti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 Regionali per la valorizzazione degli </a:t>
            </a:r>
            <a:r>
              <a:rPr lang="it-IT" sz="2400" u="sng" dirty="0" smtClean="0">
                <a:solidFill>
                  <a:srgbClr val="336600"/>
                </a:solidFill>
                <a:latin typeface="+mj-lt"/>
              </a:rPr>
              <a:t>alpeggi</a:t>
            </a:r>
          </a:p>
          <a:p>
            <a:r>
              <a:rPr lang="it-IT" sz="2400" u="sng" dirty="0" smtClean="0">
                <a:solidFill>
                  <a:srgbClr val="336600"/>
                </a:solidFill>
                <a:latin typeface="+mj-lt"/>
              </a:rPr>
              <a:t>Finanziamenti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 per </a:t>
            </a:r>
            <a:r>
              <a:rPr lang="it-IT" sz="2400" u="sng" dirty="0" smtClean="0">
                <a:solidFill>
                  <a:srgbClr val="336600"/>
                </a:solidFill>
                <a:latin typeface="+mj-lt"/>
              </a:rPr>
              <a:t>fare rete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, su </a:t>
            </a:r>
            <a:r>
              <a:rPr lang="it-IT" sz="2400" u="sng" dirty="0" smtClean="0">
                <a:solidFill>
                  <a:srgbClr val="336600"/>
                </a:solidFill>
                <a:latin typeface="+mj-lt"/>
              </a:rPr>
              <a:t>larga scala 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(PSR) per: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Infrastrutture e s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trutture d’alpeggio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Fruibilità turistica</a:t>
            </a:r>
            <a:endParaRPr lang="it-IT" sz="2400" dirty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843808" y="4509120"/>
            <a:ext cx="3576478" cy="52322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b="1" u="sng" dirty="0" smtClean="0">
                <a:solidFill>
                  <a:srgbClr val="C00000"/>
                </a:solidFill>
                <a:latin typeface="+mj-lt"/>
              </a:rPr>
              <a:t>FATTORI LIMITANTI</a:t>
            </a:r>
            <a:endParaRPr lang="it-IT" sz="2800" b="1" u="sng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75442" y="5085184"/>
            <a:ext cx="8545030" cy="156966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C00000"/>
                </a:solidFill>
                <a:latin typeface="+mj-lt"/>
              </a:rPr>
              <a:t>Quote di </a:t>
            </a:r>
            <a:r>
              <a:rPr lang="it-IT" sz="2400" u="sng" dirty="0" smtClean="0">
                <a:solidFill>
                  <a:srgbClr val="C00000"/>
                </a:solidFill>
                <a:latin typeface="+mj-lt"/>
              </a:rPr>
              <a:t>cofinanziamento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u="sng" dirty="0" smtClean="0">
                <a:solidFill>
                  <a:srgbClr val="C00000"/>
                </a:solidFill>
                <a:latin typeface="+mj-lt"/>
              </a:rPr>
              <a:t>Difficoltà finanziarie </a:t>
            </a:r>
            <a:r>
              <a:rPr lang="it-IT" sz="2400" dirty="0" smtClean="0">
                <a:solidFill>
                  <a:srgbClr val="C00000"/>
                </a:solidFill>
                <a:latin typeface="+mj-lt"/>
              </a:rPr>
              <a:t>delle aziende agricole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C00000"/>
                </a:solidFill>
                <a:latin typeface="+mj-lt"/>
              </a:rPr>
              <a:t>Condizioni di lavoro disagiate (personale, qualità della vita)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u="sng" dirty="0" smtClean="0">
                <a:solidFill>
                  <a:srgbClr val="C00000"/>
                </a:solidFill>
                <a:latin typeface="+mj-lt"/>
              </a:rPr>
              <a:t>Incertezza</a:t>
            </a:r>
            <a:r>
              <a:rPr lang="it-IT" sz="2400" dirty="0" smtClean="0">
                <a:solidFill>
                  <a:srgbClr val="C00000"/>
                </a:solidFill>
                <a:latin typeface="+mj-lt"/>
              </a:rPr>
              <a:t> sulla </a:t>
            </a:r>
            <a:r>
              <a:rPr lang="it-IT" sz="2400" u="sng" dirty="0" smtClean="0">
                <a:solidFill>
                  <a:srgbClr val="C00000"/>
                </a:solidFill>
                <a:latin typeface="+mj-lt"/>
              </a:rPr>
              <a:t>disponibilità futura </a:t>
            </a:r>
            <a:r>
              <a:rPr lang="it-IT" sz="2400" dirty="0" smtClean="0">
                <a:solidFill>
                  <a:srgbClr val="C00000"/>
                </a:solidFill>
                <a:latin typeface="+mj-lt"/>
              </a:rPr>
              <a:t>degli alpeggi</a:t>
            </a:r>
            <a:endParaRPr lang="it-IT" sz="2400" dirty="0" smtClean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3330211" y="1012487"/>
            <a:ext cx="2520280" cy="523220"/>
          </a:xfrm>
          <a:prstGeom prst="rect">
            <a:avLst/>
          </a:prstGeom>
          <a:solidFill>
            <a:schemeClr val="bg1">
              <a:alpha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b="1" u="sng" dirty="0" smtClean="0">
                <a:solidFill>
                  <a:srgbClr val="336600"/>
                </a:solidFill>
                <a:latin typeface="+mj-lt"/>
              </a:rPr>
              <a:t>OPPORTUNITÀ</a:t>
            </a:r>
            <a:endParaRPr lang="it-IT" sz="2400" b="1" u="sng" dirty="0">
              <a:solidFill>
                <a:srgbClr val="3366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C:\Users\Mauro\Documents\Mauro\Attività professionale\PPA 2010\RANGE\CANOSIO\foto rilievi gardetta\24.07.2010_Gardetta (6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3"/>
          <a:stretch>
            <a:fillRect/>
          </a:stretch>
        </p:blipFill>
        <p:spPr bwMode="auto">
          <a:xfrm>
            <a:off x="70147" y="260648"/>
            <a:ext cx="8966349" cy="640871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0619" y="764704"/>
            <a:ext cx="8191345" cy="954107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336600"/>
                </a:solidFill>
                <a:latin typeface="+mj-lt"/>
                <a:cs typeface="+mn-cs"/>
              </a:defRPr>
            </a:lvl1pPr>
          </a:lstStyle>
          <a:p>
            <a:r>
              <a:rPr lang="it-IT" dirty="0" smtClean="0"/>
              <a:t>Le Amministrazioni </a:t>
            </a:r>
            <a:r>
              <a:rPr lang="it-IT" dirty="0"/>
              <a:t>C</a:t>
            </a:r>
            <a:r>
              <a:rPr lang="it-IT" dirty="0" smtClean="0"/>
              <a:t>omunali possono avere un ruolo </a:t>
            </a:r>
          </a:p>
          <a:p>
            <a:r>
              <a:rPr lang="it-IT" dirty="0" smtClean="0"/>
              <a:t>nel superare i fattori limitanti???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6093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6" r="26375" b="36350"/>
          <a:stretch/>
        </p:blipFill>
        <p:spPr>
          <a:xfrm>
            <a:off x="16510" y="90584"/>
            <a:ext cx="9102216" cy="665078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12471" y="385500"/>
            <a:ext cx="7318285" cy="954107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336600"/>
                </a:solidFill>
                <a:latin typeface="+mj-lt"/>
                <a:cs typeface="+mn-cs"/>
              </a:defRPr>
            </a:lvl1pPr>
          </a:lstStyle>
          <a:p>
            <a:r>
              <a:rPr lang="it-IT" dirty="0"/>
              <a:t>Modalità affidamento alpeggi pubblici sulle </a:t>
            </a:r>
            <a:r>
              <a:rPr lang="it-IT" dirty="0" smtClean="0"/>
              <a:t>Alpi</a:t>
            </a:r>
          </a:p>
          <a:p>
            <a:r>
              <a:rPr lang="it-IT" dirty="0"/>
              <a:t>d</a:t>
            </a:r>
            <a:r>
              <a:rPr lang="it-IT" dirty="0" smtClean="0"/>
              <a:t>a parte dei Comuni</a:t>
            </a:r>
            <a:endParaRPr lang="it-IT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56442" y="1639474"/>
            <a:ext cx="8392022" cy="461665"/>
          </a:xfrm>
          <a:prstGeom prst="rect">
            <a:avLst/>
          </a:prstGeom>
          <a:solidFill>
            <a:schemeClr val="bg1">
              <a:alpha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Bandi ad </a:t>
            </a:r>
            <a:r>
              <a:rPr lang="it-IT" sz="2400" u="sng" dirty="0" smtClean="0">
                <a:solidFill>
                  <a:srgbClr val="336600"/>
                </a:solidFill>
                <a:latin typeface="+mj-lt"/>
              </a:rPr>
              <a:t>offerta economica 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(massimo rialzo)</a:t>
            </a:r>
            <a:endParaRPr lang="it-IT" sz="2400" u="sng" dirty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443794" y="4509120"/>
            <a:ext cx="2208326" cy="52322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b="1" u="sng" dirty="0" smtClean="0">
                <a:solidFill>
                  <a:srgbClr val="C00000"/>
                </a:solidFill>
                <a:latin typeface="+mj-lt"/>
              </a:rPr>
              <a:t>CRITICITÀ!!!</a:t>
            </a:r>
            <a:endParaRPr lang="it-IT" sz="2800" b="1" u="sng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75442" y="5157192"/>
            <a:ext cx="8545030" cy="1200329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u="sng" dirty="0">
                <a:solidFill>
                  <a:srgbClr val="C00000"/>
                </a:solidFill>
                <a:latin typeface="+mj-lt"/>
              </a:rPr>
              <a:t>N</a:t>
            </a:r>
            <a:r>
              <a:rPr lang="it-IT" sz="2400" u="sng" dirty="0" smtClean="0">
                <a:solidFill>
                  <a:srgbClr val="C00000"/>
                </a:solidFill>
                <a:latin typeface="+mj-lt"/>
              </a:rPr>
              <a:t>essuna indicazione </a:t>
            </a:r>
            <a:r>
              <a:rPr lang="it-IT" sz="2400" dirty="0" smtClean="0">
                <a:solidFill>
                  <a:srgbClr val="C00000"/>
                </a:solidFill>
                <a:latin typeface="+mj-lt"/>
              </a:rPr>
              <a:t>o vincolo tecnico-</a:t>
            </a:r>
            <a:r>
              <a:rPr lang="it-IT" sz="2400" u="sng" dirty="0" smtClean="0">
                <a:solidFill>
                  <a:srgbClr val="C00000"/>
                </a:solidFill>
                <a:latin typeface="+mj-lt"/>
              </a:rPr>
              <a:t>gestionale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u="sng" dirty="0" smtClean="0">
                <a:solidFill>
                  <a:srgbClr val="C00000"/>
                </a:solidFill>
                <a:latin typeface="+mj-lt"/>
              </a:rPr>
              <a:t>Meccanismi speculativi </a:t>
            </a:r>
            <a:r>
              <a:rPr lang="it-IT" sz="2400" dirty="0" smtClean="0">
                <a:solidFill>
                  <a:srgbClr val="C00000"/>
                </a:solidFill>
                <a:latin typeface="+mj-lt"/>
              </a:rPr>
              <a:t>legati a contributi </a:t>
            </a:r>
            <a:r>
              <a:rPr lang="it-IT" sz="2400" dirty="0" smtClean="0">
                <a:solidFill>
                  <a:srgbClr val="C00000"/>
                </a:solidFill>
                <a:latin typeface="+mj-lt"/>
              </a:rPr>
              <a:t>PAC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C00000"/>
                </a:solidFill>
                <a:latin typeface="+mj-lt"/>
              </a:rPr>
              <a:t>Alpeggi </a:t>
            </a:r>
            <a:r>
              <a:rPr lang="it-IT" sz="2400" u="sng" dirty="0" smtClean="0">
                <a:solidFill>
                  <a:srgbClr val="C00000"/>
                </a:solidFill>
                <a:latin typeface="+mj-lt"/>
              </a:rPr>
              <a:t>affidati</a:t>
            </a:r>
            <a:r>
              <a:rPr lang="it-IT" sz="2400" dirty="0" smtClean="0">
                <a:solidFill>
                  <a:srgbClr val="C00000"/>
                </a:solidFill>
                <a:latin typeface="+mj-lt"/>
              </a:rPr>
              <a:t> a chi ha maggior capacità di spesa (</a:t>
            </a:r>
            <a:r>
              <a:rPr lang="it-IT" sz="2400" u="sng" dirty="0" smtClean="0">
                <a:solidFill>
                  <a:srgbClr val="C00000"/>
                </a:solidFill>
                <a:latin typeface="+mj-lt"/>
              </a:rPr>
              <a:t>non </a:t>
            </a:r>
            <a:r>
              <a:rPr lang="it-IT" sz="2400" u="sng" dirty="0" err="1" smtClean="0">
                <a:solidFill>
                  <a:srgbClr val="C00000"/>
                </a:solidFill>
                <a:latin typeface="+mj-lt"/>
              </a:rPr>
              <a:t>margari</a:t>
            </a:r>
            <a:r>
              <a:rPr lang="it-IT" sz="2400" dirty="0" smtClean="0">
                <a:solidFill>
                  <a:srgbClr val="C00000"/>
                </a:solidFill>
                <a:latin typeface="+mj-lt"/>
              </a:rPr>
              <a:t>)</a:t>
            </a:r>
            <a:endParaRPr lang="it-IT" sz="2400" dirty="0" smtClean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804248" y="1628800"/>
            <a:ext cx="1944216" cy="46166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400" b="1" u="sng" dirty="0" smtClean="0">
                <a:solidFill>
                  <a:srgbClr val="C00000"/>
                </a:solidFill>
                <a:latin typeface="+mj-lt"/>
              </a:rPr>
              <a:t>&gt; 60 % bandi</a:t>
            </a:r>
            <a:endParaRPr lang="it-IT" sz="2400" b="1" u="sng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3493233" y="2340390"/>
            <a:ext cx="2208326" cy="523220"/>
          </a:xfrm>
          <a:prstGeom prst="rect">
            <a:avLst/>
          </a:prstGeom>
          <a:solidFill>
            <a:schemeClr val="bg1">
              <a:alpha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800" b="1" u="sng" dirty="0" smtClean="0">
                <a:solidFill>
                  <a:srgbClr val="336600"/>
                </a:solidFill>
                <a:latin typeface="+mj-lt"/>
              </a:rPr>
              <a:t>VANTAGGI</a:t>
            </a:r>
            <a:endParaRPr lang="it-IT" sz="2400" b="1" u="sng" dirty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17836" y="2967335"/>
            <a:ext cx="8545030" cy="461665"/>
          </a:xfrm>
          <a:prstGeom prst="rect">
            <a:avLst/>
          </a:prstGeom>
          <a:solidFill>
            <a:schemeClr val="bg1">
              <a:alpha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u="sng" dirty="0">
                <a:solidFill>
                  <a:srgbClr val="336600"/>
                </a:solidFill>
                <a:latin typeface="+mj-lt"/>
              </a:rPr>
              <a:t>Maggiori entrate per i Comuni</a:t>
            </a:r>
            <a:r>
              <a:rPr lang="it-IT" sz="2400" dirty="0">
                <a:solidFill>
                  <a:srgbClr val="336600"/>
                </a:solidFill>
                <a:latin typeface="+mj-lt"/>
              </a:rPr>
              <a:t> montani nel breve termine</a:t>
            </a:r>
          </a:p>
        </p:txBody>
      </p:sp>
    </p:spTree>
    <p:extLst>
      <p:ext uri="{BB962C8B-B14F-4D97-AF65-F5344CB8AC3E}">
        <p14:creationId xmlns:p14="http://schemas.microsoft.com/office/powerpoint/2010/main" val="181358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magine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8" b="26901"/>
          <a:stretch/>
        </p:blipFill>
        <p:spPr>
          <a:xfrm>
            <a:off x="14285" y="72008"/>
            <a:ext cx="9129715" cy="666936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563910" y="476672"/>
            <a:ext cx="2136868" cy="523220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336600"/>
                </a:solidFill>
                <a:latin typeface="+mj-lt"/>
                <a:cs typeface="+mn-cs"/>
              </a:defRPr>
            </a:lvl1pPr>
          </a:lstStyle>
          <a:p>
            <a:r>
              <a:rPr lang="it-IT" smtClean="0"/>
              <a:t>Conseguenze</a:t>
            </a:r>
            <a:endParaRPr lang="fr-FR" dirty="0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59727" y="1524450"/>
            <a:ext cx="4264106" cy="430887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it-IT" sz="2200" dirty="0" smtClean="0">
                <a:solidFill>
                  <a:srgbClr val="336600"/>
                </a:solidFill>
                <a:latin typeface="+mn-lt"/>
              </a:rPr>
              <a:t>gestione </a:t>
            </a:r>
            <a:r>
              <a:rPr lang="it-IT" sz="2200" u="sng" dirty="0" smtClean="0">
                <a:solidFill>
                  <a:srgbClr val="336600"/>
                </a:solidFill>
                <a:latin typeface="+mn-lt"/>
              </a:rPr>
              <a:t>NON razionale </a:t>
            </a:r>
            <a:r>
              <a:rPr lang="it-IT" sz="2200" dirty="0" smtClean="0">
                <a:solidFill>
                  <a:srgbClr val="336600"/>
                </a:solidFill>
                <a:latin typeface="+mn-lt"/>
              </a:rPr>
              <a:t>dei pascoli </a:t>
            </a:r>
          </a:p>
        </p:txBody>
      </p:sp>
      <p:sp>
        <p:nvSpPr>
          <p:cNvPr id="19" name="Freccia in giù 18"/>
          <p:cNvSpPr>
            <a:spLocks noChangeArrowheads="1"/>
          </p:cNvSpPr>
          <p:nvPr/>
        </p:nvSpPr>
        <p:spPr bwMode="auto">
          <a:xfrm rot="3300109">
            <a:off x="2375343" y="1016776"/>
            <a:ext cx="432875" cy="529883"/>
          </a:xfrm>
          <a:prstGeom prst="downArrow">
            <a:avLst>
              <a:gd name="adj1" fmla="val 50000"/>
              <a:gd name="adj2" fmla="val 50102"/>
            </a:avLst>
          </a:prstGeom>
          <a:gradFill rotWithShape="0">
            <a:gsLst>
              <a:gs pos="0">
                <a:srgbClr val="FFFF99"/>
              </a:gs>
              <a:gs pos="100000">
                <a:srgbClr val="FFFFCC"/>
              </a:gs>
            </a:gsLst>
            <a:lin ang="5400000" scaled="1"/>
          </a:gradFill>
          <a:ln w="12700" cap="rnd" algn="ctr">
            <a:solidFill>
              <a:srgbClr val="336600"/>
            </a:solidFill>
            <a:miter lim="800000"/>
            <a:headEnd/>
            <a:tailEnd/>
          </a:ln>
        </p:spPr>
        <p:txBody>
          <a:bodyPr/>
          <a:lstStyle/>
          <a:p>
            <a:endParaRPr lang="fr-FR">
              <a:latin typeface="+mj-lt"/>
            </a:endParaRPr>
          </a:p>
        </p:txBody>
      </p:sp>
      <p:grpSp>
        <p:nvGrpSpPr>
          <p:cNvPr id="28" name="Gruppo 27"/>
          <p:cNvGrpSpPr/>
          <p:nvPr/>
        </p:nvGrpSpPr>
        <p:grpSpPr>
          <a:xfrm>
            <a:off x="5004048" y="1052736"/>
            <a:ext cx="3635896" cy="4420896"/>
            <a:chOff x="5004048" y="1628659"/>
            <a:chExt cx="3635896" cy="4420896"/>
          </a:xfrm>
        </p:grpSpPr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5004048" y="2115837"/>
              <a:ext cx="3635896" cy="769441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it-IT" sz="2200" dirty="0" smtClean="0">
                  <a:solidFill>
                    <a:srgbClr val="336600"/>
                  </a:solidFill>
                  <a:latin typeface="+mj-lt"/>
                </a:rPr>
                <a:t>subaffitto </a:t>
              </a:r>
            </a:p>
            <a:p>
              <a:pPr algn="ctr">
                <a:buFont typeface="Wingdings" pitchFamily="2" charset="2"/>
                <a:buNone/>
              </a:pPr>
              <a:r>
                <a:rPr lang="it-IT" sz="2200" dirty="0" smtClean="0">
                  <a:solidFill>
                    <a:srgbClr val="336600"/>
                  </a:solidFill>
                  <a:latin typeface="+mj-lt"/>
                </a:rPr>
                <a:t>(spesso ai margari storici)</a:t>
              </a:r>
            </a:p>
          </p:txBody>
        </p:sp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5004048" y="3623930"/>
              <a:ext cx="3635896" cy="769441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it-IT" sz="2200" dirty="0" smtClean="0">
                  <a:solidFill>
                    <a:srgbClr val="336600"/>
                  </a:solidFill>
                  <a:latin typeface="+mj-lt"/>
                </a:rPr>
                <a:t>mancato recepimento premio PAC dei sub-affittuari</a:t>
              </a:r>
            </a:p>
          </p:txBody>
        </p:sp>
        <p:sp>
          <p:nvSpPr>
            <p:cNvPr id="18" name="Freccia in giù 17"/>
            <p:cNvSpPr>
              <a:spLocks noChangeArrowheads="1"/>
            </p:cNvSpPr>
            <p:nvPr/>
          </p:nvSpPr>
          <p:spPr bwMode="auto">
            <a:xfrm rot="18434939">
              <a:off x="6600777" y="1537625"/>
              <a:ext cx="442438" cy="624506"/>
            </a:xfrm>
            <a:prstGeom prst="downArrow">
              <a:avLst>
                <a:gd name="adj1" fmla="val 50000"/>
                <a:gd name="adj2" fmla="val 50102"/>
              </a:avLst>
            </a:prstGeom>
            <a:gradFill rotWithShape="0">
              <a:gsLst>
                <a:gs pos="0">
                  <a:srgbClr val="FFFF99"/>
                </a:gs>
                <a:gs pos="100000">
                  <a:srgbClr val="FFFFCC"/>
                </a:gs>
              </a:gsLst>
              <a:lin ang="5400000" scaled="1"/>
            </a:gradFill>
            <a:ln w="12700" cap="rnd" algn="ctr">
              <a:solidFill>
                <a:srgbClr val="3366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latin typeface="+mj-lt"/>
              </a:endParaRPr>
            </a:p>
          </p:txBody>
        </p:sp>
        <p:sp>
          <p:nvSpPr>
            <p:cNvPr id="20" name="Freccia in giù 19"/>
            <p:cNvSpPr>
              <a:spLocks noChangeArrowheads="1"/>
            </p:cNvSpPr>
            <p:nvPr/>
          </p:nvSpPr>
          <p:spPr bwMode="auto">
            <a:xfrm>
              <a:off x="6570378" y="2975858"/>
              <a:ext cx="503237" cy="589803"/>
            </a:xfrm>
            <a:prstGeom prst="downArrow">
              <a:avLst>
                <a:gd name="adj1" fmla="val 50000"/>
                <a:gd name="adj2" fmla="val 50102"/>
              </a:avLst>
            </a:prstGeom>
            <a:gradFill rotWithShape="0">
              <a:gsLst>
                <a:gs pos="0">
                  <a:srgbClr val="FFFF99"/>
                </a:gs>
                <a:gs pos="100000">
                  <a:srgbClr val="FFFFCC"/>
                </a:gs>
              </a:gsLst>
              <a:lin ang="5400000" scaled="1"/>
            </a:gradFill>
            <a:ln w="12700" cap="rnd" algn="ctr">
              <a:solidFill>
                <a:srgbClr val="3366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latin typeface="+mj-lt"/>
              </a:endParaRPr>
            </a:p>
          </p:txBody>
        </p:sp>
        <p:sp>
          <p:nvSpPr>
            <p:cNvPr id="17" name="Text Box 9"/>
            <p:cNvSpPr txBox="1">
              <a:spLocks noChangeArrowheads="1"/>
            </p:cNvSpPr>
            <p:nvPr/>
          </p:nvSpPr>
          <p:spPr bwMode="auto">
            <a:xfrm>
              <a:off x="5004048" y="5280114"/>
              <a:ext cx="3635896" cy="769441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it-IT" sz="2200" dirty="0" smtClean="0">
                  <a:solidFill>
                    <a:srgbClr val="336600"/>
                  </a:solidFill>
                  <a:latin typeface="+mj-lt"/>
                </a:rPr>
                <a:t>perdita competitività aziende  margari storici</a:t>
              </a:r>
            </a:p>
          </p:txBody>
        </p:sp>
        <p:sp>
          <p:nvSpPr>
            <p:cNvPr id="21" name="Freccia in giù 20"/>
            <p:cNvSpPr>
              <a:spLocks noChangeArrowheads="1"/>
            </p:cNvSpPr>
            <p:nvPr/>
          </p:nvSpPr>
          <p:spPr bwMode="auto">
            <a:xfrm>
              <a:off x="6570378" y="4632042"/>
              <a:ext cx="503237" cy="589803"/>
            </a:xfrm>
            <a:prstGeom prst="downArrow">
              <a:avLst>
                <a:gd name="adj1" fmla="val 50000"/>
                <a:gd name="adj2" fmla="val 50102"/>
              </a:avLst>
            </a:prstGeom>
            <a:gradFill rotWithShape="0">
              <a:gsLst>
                <a:gs pos="0">
                  <a:srgbClr val="FFFF99"/>
                </a:gs>
                <a:gs pos="100000">
                  <a:srgbClr val="FFFFCC"/>
                </a:gs>
              </a:gsLst>
              <a:lin ang="5400000" scaled="1"/>
            </a:gradFill>
            <a:ln w="12700" cap="rnd" algn="ctr">
              <a:solidFill>
                <a:srgbClr val="3366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latin typeface="+mj-lt"/>
              </a:endParaRPr>
            </a:p>
          </p:txBody>
        </p:sp>
      </p:grpSp>
      <p:grpSp>
        <p:nvGrpSpPr>
          <p:cNvPr id="2" name="Gruppo 1"/>
          <p:cNvGrpSpPr/>
          <p:nvPr/>
        </p:nvGrpSpPr>
        <p:grpSpPr>
          <a:xfrm>
            <a:off x="395536" y="2028506"/>
            <a:ext cx="4392488" cy="4424830"/>
            <a:chOff x="395536" y="2514579"/>
            <a:chExt cx="4392488" cy="4424830"/>
          </a:xfrm>
        </p:grpSpPr>
        <p:sp>
          <p:nvSpPr>
            <p:cNvPr id="22" name="Freccia in giù 21"/>
            <p:cNvSpPr>
              <a:spLocks noChangeArrowheads="1"/>
            </p:cNvSpPr>
            <p:nvPr/>
          </p:nvSpPr>
          <p:spPr bwMode="auto">
            <a:xfrm>
              <a:off x="2340162" y="2514579"/>
              <a:ext cx="503237" cy="373779"/>
            </a:xfrm>
            <a:prstGeom prst="downArrow">
              <a:avLst>
                <a:gd name="adj1" fmla="val 50000"/>
                <a:gd name="adj2" fmla="val 50102"/>
              </a:avLst>
            </a:prstGeom>
            <a:gradFill rotWithShape="0">
              <a:gsLst>
                <a:gs pos="0">
                  <a:srgbClr val="FFFF99"/>
                </a:gs>
                <a:gs pos="100000">
                  <a:srgbClr val="FFFFCC"/>
                </a:gs>
              </a:gsLst>
              <a:lin ang="5400000" scaled="1"/>
            </a:gradFill>
            <a:ln w="12700" cap="rnd" algn="ctr">
              <a:solidFill>
                <a:srgbClr val="3366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latin typeface="+mj-lt"/>
              </a:endParaRPr>
            </a:p>
          </p:txBody>
        </p:sp>
        <p:sp>
          <p:nvSpPr>
            <p:cNvPr id="23" name="Text Box 9"/>
            <p:cNvSpPr txBox="1">
              <a:spLocks noChangeArrowheads="1"/>
            </p:cNvSpPr>
            <p:nvPr/>
          </p:nvSpPr>
          <p:spPr bwMode="auto">
            <a:xfrm>
              <a:off x="459727" y="2946627"/>
              <a:ext cx="4264106" cy="1107996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</a:pPr>
              <a:r>
                <a:rPr lang="it-IT" sz="2200" dirty="0" smtClean="0">
                  <a:solidFill>
                    <a:srgbClr val="336600"/>
                  </a:solidFill>
                  <a:latin typeface="+mn-lt"/>
                </a:rPr>
                <a:t>sovraccarico bestiame localizzato</a:t>
              </a:r>
            </a:p>
            <a:p>
              <a:pPr algn="just">
                <a:buFont typeface="Arial" pitchFamily="34" charset="0"/>
                <a:buChar char="•"/>
              </a:pPr>
              <a:r>
                <a:rPr lang="it-IT" sz="2200" dirty="0" smtClean="0">
                  <a:solidFill>
                    <a:srgbClr val="336600"/>
                  </a:solidFill>
                  <a:latin typeface="+mn-lt"/>
                </a:rPr>
                <a:t>avanzata boschi di invasione e di cespuglieti per sottocarico diffuso</a:t>
              </a:r>
            </a:p>
          </p:txBody>
        </p:sp>
        <p:sp>
          <p:nvSpPr>
            <p:cNvPr id="24" name="Rettangolo 23"/>
            <p:cNvSpPr/>
            <p:nvPr/>
          </p:nvSpPr>
          <p:spPr>
            <a:xfrm>
              <a:off x="395536" y="4602811"/>
              <a:ext cx="4392488" cy="769441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</a:pPr>
              <a:r>
                <a:rPr lang="it-IT" sz="2200" dirty="0" smtClean="0">
                  <a:solidFill>
                    <a:srgbClr val="336600"/>
                  </a:solidFill>
                  <a:latin typeface="+mn-lt"/>
                </a:rPr>
                <a:t> banalizzazione del paesaggio </a:t>
              </a:r>
            </a:p>
            <a:p>
              <a:pPr algn="just">
                <a:buFont typeface="Arial" pitchFamily="34" charset="0"/>
                <a:buChar char="•"/>
              </a:pPr>
              <a:r>
                <a:rPr lang="it-IT" sz="2200" dirty="0" smtClean="0">
                  <a:solidFill>
                    <a:srgbClr val="336600"/>
                  </a:solidFill>
                  <a:latin typeface="+mn-lt"/>
                </a:rPr>
                <a:t> riduzione manutenzione territorio</a:t>
              </a:r>
            </a:p>
          </p:txBody>
        </p:sp>
        <p:sp>
          <p:nvSpPr>
            <p:cNvPr id="25" name="Freccia in giù 24"/>
            <p:cNvSpPr>
              <a:spLocks noChangeArrowheads="1"/>
            </p:cNvSpPr>
            <p:nvPr/>
          </p:nvSpPr>
          <p:spPr bwMode="auto">
            <a:xfrm>
              <a:off x="2340162" y="4170763"/>
              <a:ext cx="503237" cy="373779"/>
            </a:xfrm>
            <a:prstGeom prst="downArrow">
              <a:avLst>
                <a:gd name="adj1" fmla="val 50000"/>
                <a:gd name="adj2" fmla="val 50102"/>
              </a:avLst>
            </a:prstGeom>
            <a:gradFill rotWithShape="0">
              <a:gsLst>
                <a:gs pos="0">
                  <a:srgbClr val="FFFF99"/>
                </a:gs>
                <a:gs pos="100000">
                  <a:srgbClr val="FFFFCC"/>
                </a:gs>
              </a:gsLst>
              <a:lin ang="5400000" scaled="1"/>
            </a:gradFill>
            <a:ln w="12700" cap="rnd" algn="ctr">
              <a:solidFill>
                <a:srgbClr val="3366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latin typeface="+mj-lt"/>
              </a:endParaRPr>
            </a:p>
          </p:txBody>
        </p:sp>
        <p:sp>
          <p:nvSpPr>
            <p:cNvPr id="26" name="Freccia in giù 25"/>
            <p:cNvSpPr>
              <a:spLocks noChangeArrowheads="1"/>
            </p:cNvSpPr>
            <p:nvPr/>
          </p:nvSpPr>
          <p:spPr bwMode="auto">
            <a:xfrm>
              <a:off x="2340162" y="5476110"/>
              <a:ext cx="503237" cy="373779"/>
            </a:xfrm>
            <a:prstGeom prst="downArrow">
              <a:avLst>
                <a:gd name="adj1" fmla="val 50000"/>
                <a:gd name="adj2" fmla="val 50102"/>
              </a:avLst>
            </a:prstGeom>
            <a:gradFill rotWithShape="0">
              <a:gsLst>
                <a:gs pos="0">
                  <a:srgbClr val="FFFF99"/>
                </a:gs>
                <a:gs pos="100000">
                  <a:srgbClr val="FFFFCC"/>
                </a:gs>
              </a:gsLst>
              <a:lin ang="5400000" scaled="1"/>
            </a:gradFill>
            <a:ln w="12700" cap="rnd" algn="ctr">
              <a:solidFill>
                <a:srgbClr val="3366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>
                <a:latin typeface="+mj-lt"/>
              </a:endParaRPr>
            </a:p>
          </p:txBody>
        </p:sp>
        <p:sp>
          <p:nvSpPr>
            <p:cNvPr id="27" name="Rettangolo 26"/>
            <p:cNvSpPr/>
            <p:nvPr/>
          </p:nvSpPr>
          <p:spPr>
            <a:xfrm>
              <a:off x="395536" y="5831413"/>
              <a:ext cx="4392488" cy="1107996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</a:pPr>
              <a:r>
                <a:rPr lang="it-IT" sz="2200" dirty="0" smtClean="0">
                  <a:solidFill>
                    <a:srgbClr val="336600"/>
                  </a:solidFill>
                  <a:latin typeface="+mn-lt"/>
                </a:rPr>
                <a:t> perdita valore del bene pubblico </a:t>
              </a:r>
            </a:p>
            <a:p>
              <a:pPr algn="just">
                <a:buFont typeface="Arial" pitchFamily="34" charset="0"/>
                <a:buChar char="•"/>
              </a:pPr>
              <a:r>
                <a:rPr lang="it-IT" sz="2200" dirty="0" smtClean="0">
                  <a:solidFill>
                    <a:srgbClr val="336600"/>
                  </a:solidFill>
                  <a:latin typeface="+mn-lt"/>
                </a:rPr>
                <a:t> aumento costi gestione territorio</a:t>
              </a:r>
              <a:br>
                <a:rPr lang="it-IT" sz="2200" dirty="0" smtClean="0">
                  <a:solidFill>
                    <a:srgbClr val="336600"/>
                  </a:solidFill>
                  <a:latin typeface="+mn-lt"/>
                </a:rPr>
              </a:br>
              <a:r>
                <a:rPr lang="it-IT" sz="2200" dirty="0" smtClean="0">
                  <a:solidFill>
                    <a:srgbClr val="336600"/>
                  </a:solidFill>
                  <a:latin typeface="+mn-lt"/>
                </a:rPr>
                <a:t>  (&gt;&gt; costo nel lungo termine)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526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991217" y="241484"/>
            <a:ext cx="5161606" cy="954107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336600"/>
                </a:solidFill>
                <a:latin typeface="+mj-lt"/>
                <a:cs typeface="+mn-cs"/>
              </a:defRPr>
            </a:lvl1pPr>
          </a:lstStyle>
          <a:p>
            <a:r>
              <a:rPr lang="it-IT" dirty="0" smtClean="0">
                <a:latin typeface="+mn-lt"/>
              </a:rPr>
              <a:t>L’esempio del </a:t>
            </a:r>
            <a:r>
              <a:rPr lang="it-IT" dirty="0" smtClean="0">
                <a:latin typeface="+mn-lt"/>
              </a:rPr>
              <a:t>Comune di </a:t>
            </a:r>
            <a:r>
              <a:rPr lang="it-IT" dirty="0" smtClean="0">
                <a:latin typeface="+mn-lt"/>
              </a:rPr>
              <a:t>Coazze: </a:t>
            </a:r>
          </a:p>
          <a:p>
            <a:r>
              <a:rPr lang="it-IT" dirty="0" smtClean="0">
                <a:latin typeface="+mn-lt"/>
              </a:rPr>
              <a:t>situazione pregressa</a:t>
            </a:r>
            <a:endParaRPr lang="it-IT" dirty="0">
              <a:latin typeface="+mn-lt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17836" y="3002176"/>
            <a:ext cx="8545030" cy="156966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No regolamento pascoli (e usi civici)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Assegnazione lotti non regolamentata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Lotti non </a:t>
            </a:r>
            <a:r>
              <a:rPr lang="it-IT" sz="2400" dirty="0" err="1" smtClean="0">
                <a:solidFill>
                  <a:srgbClr val="336600"/>
                </a:solidFill>
                <a:latin typeface="+mj-lt"/>
              </a:rPr>
              <a:t>fisiografici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 (difficoltà gestionali)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No possibilità di controllo e verifica della gestione</a:t>
            </a:r>
            <a:endParaRPr lang="it-IT" sz="2400" dirty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17836" y="5837168"/>
            <a:ext cx="8545030" cy="830997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336600"/>
                </a:solidFill>
                <a:latin typeface="+mj-lt"/>
              </a:rPr>
              <a:t>Rapporto consolidato e collaborativo con i </a:t>
            </a:r>
            <a:r>
              <a:rPr lang="it-IT" sz="2400" dirty="0" err="1">
                <a:solidFill>
                  <a:srgbClr val="336600"/>
                </a:solidFill>
                <a:latin typeface="+mj-lt"/>
              </a:rPr>
              <a:t>margari</a:t>
            </a:r>
            <a:r>
              <a:rPr lang="it-IT" sz="2400" dirty="0">
                <a:solidFill>
                  <a:srgbClr val="336600"/>
                </a:solidFill>
                <a:latin typeface="+mj-lt"/>
              </a:rPr>
              <a:t> del territorio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336600"/>
                </a:solidFill>
                <a:latin typeface="+mj-lt"/>
              </a:rPr>
              <a:t>Gestione storica degli alpeggi non critica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923928" y="5127558"/>
            <a:ext cx="1080120" cy="461665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400" b="1" u="sng" dirty="0" smtClean="0">
                <a:solidFill>
                  <a:srgbClr val="336600"/>
                </a:solidFill>
                <a:latin typeface="+mj-lt"/>
              </a:rPr>
              <a:t>MA</a:t>
            </a:r>
            <a:endParaRPr lang="it-IT" sz="2400" b="1" u="sng" dirty="0">
              <a:solidFill>
                <a:srgbClr val="3366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184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136380" y="601524"/>
            <a:ext cx="4871270" cy="523220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336600"/>
                </a:solidFill>
                <a:latin typeface="+mj-lt"/>
                <a:cs typeface="+mn-cs"/>
              </a:defRPr>
            </a:lvl1pPr>
          </a:lstStyle>
          <a:p>
            <a:r>
              <a:rPr lang="it-IT" dirty="0"/>
              <a:t>La </a:t>
            </a:r>
            <a:r>
              <a:rPr lang="it-IT" dirty="0" smtClean="0"/>
              <a:t>scelta del </a:t>
            </a:r>
            <a:r>
              <a:rPr lang="it-IT" dirty="0"/>
              <a:t>Comune di Coazze </a:t>
            </a:r>
            <a:endParaRPr lang="fr-FR" dirty="0"/>
          </a:p>
        </p:txBody>
      </p: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447823" y="1332060"/>
            <a:ext cx="5471148" cy="52322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sz="2800" u="sng" dirty="0" smtClean="0">
                <a:solidFill>
                  <a:srgbClr val="336600"/>
                </a:solidFill>
                <a:latin typeface="+mj-lt"/>
              </a:rPr>
              <a:t>Regolamento Pascoli Comunale</a:t>
            </a: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447806" y="1908124"/>
            <a:ext cx="8228650" cy="156966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Pubblica utilità dei pascoli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Modalità di gestione dei pascoli pubblici e privati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336600"/>
                </a:solidFill>
                <a:latin typeface="+mj-lt"/>
              </a:rPr>
              <a:t>Modalità di 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assegnazione (usi civici)</a:t>
            </a:r>
            <a:endParaRPr lang="it-IT" sz="2400" dirty="0">
              <a:solidFill>
                <a:srgbClr val="336600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Obblighi, divieti, controlli, sanzioni, ecc.</a:t>
            </a: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447822" y="3708324"/>
            <a:ext cx="8228633" cy="52322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it-IT" sz="2800" u="sng" dirty="0" smtClean="0">
                <a:solidFill>
                  <a:srgbClr val="336600"/>
                </a:solidFill>
                <a:latin typeface="+mj-lt"/>
              </a:rPr>
              <a:t>Riorganizzazione dei </a:t>
            </a:r>
            <a:r>
              <a:rPr lang="it-IT" sz="2800" u="sng" dirty="0" smtClean="0">
                <a:solidFill>
                  <a:srgbClr val="336600"/>
                </a:solidFill>
                <a:latin typeface="+mj-lt"/>
              </a:rPr>
              <a:t>lotti</a:t>
            </a:r>
            <a:endParaRPr lang="it-IT" sz="2400" dirty="0" smtClean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447822" y="4394657"/>
            <a:ext cx="8228633" cy="52322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it-IT" sz="2800" u="sng" dirty="0" smtClean="0">
                <a:solidFill>
                  <a:srgbClr val="336600"/>
                </a:solidFill>
                <a:latin typeface="+mj-lt"/>
              </a:rPr>
              <a:t>Superfici nette pascolabili e stima dei carichi</a:t>
            </a:r>
            <a:endParaRPr lang="it-IT" sz="2800" dirty="0" smtClean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35" name="Text Box 9"/>
          <p:cNvSpPr txBox="1">
            <a:spLocks noChangeArrowheads="1"/>
          </p:cNvSpPr>
          <p:nvPr/>
        </p:nvSpPr>
        <p:spPr bwMode="auto">
          <a:xfrm>
            <a:off x="447806" y="5709964"/>
            <a:ext cx="8200323" cy="892552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it-IT" sz="2800" u="sng" dirty="0" smtClean="0">
                <a:solidFill>
                  <a:srgbClr val="336600"/>
                </a:solidFill>
                <a:latin typeface="+mj-lt"/>
              </a:rPr>
              <a:t>Bandi, capitolati e contratti su modello regionale, 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adattati alla realtà del territorio</a:t>
            </a:r>
          </a:p>
        </p:txBody>
      </p:sp>
      <p:sp>
        <p:nvSpPr>
          <p:cNvPr id="4" name="Ovale 3"/>
          <p:cNvSpPr/>
          <p:nvPr/>
        </p:nvSpPr>
        <p:spPr>
          <a:xfrm rot="1400642">
            <a:off x="6404073" y="1518854"/>
            <a:ext cx="2290084" cy="983929"/>
          </a:xfrm>
          <a:prstGeom prst="ellipse">
            <a:avLst/>
          </a:prstGeom>
          <a:solidFill>
            <a:srgbClr val="CCFF9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smtClean="0">
                <a:solidFill>
                  <a:srgbClr val="C00000"/>
                </a:solidFill>
              </a:rPr>
              <a:t>Discusso e condiviso!!</a:t>
            </a:r>
            <a:endParaRPr lang="it-IT" sz="2000" b="1" dirty="0">
              <a:solidFill>
                <a:srgbClr val="C00000"/>
              </a:solidFill>
            </a:endParaRPr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auto">
          <a:xfrm>
            <a:off x="447823" y="5066020"/>
            <a:ext cx="8228633" cy="52322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it-IT" sz="2800" u="sng" dirty="0" smtClean="0">
                <a:solidFill>
                  <a:srgbClr val="336600"/>
                </a:solidFill>
                <a:latin typeface="+mj-lt"/>
              </a:rPr>
              <a:t>Riequilibrio dei canoni</a:t>
            </a:r>
            <a:r>
              <a:rPr lang="it-IT" sz="2800" dirty="0" smtClean="0">
                <a:solidFill>
                  <a:srgbClr val="336600"/>
                </a:solidFill>
                <a:latin typeface="+mj-lt"/>
              </a:rPr>
              <a:t> 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tra lotti</a:t>
            </a:r>
          </a:p>
        </p:txBody>
      </p:sp>
    </p:spTree>
    <p:extLst>
      <p:ext uri="{BB962C8B-B14F-4D97-AF65-F5344CB8AC3E}">
        <p14:creationId xmlns:p14="http://schemas.microsoft.com/office/powerpoint/2010/main" val="366120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4" grpId="0" animBg="1"/>
      <p:bldP spid="35" grpId="0" animBg="1"/>
      <p:bldP spid="4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" r="18701" b="26087"/>
          <a:stretch/>
        </p:blipFill>
        <p:spPr>
          <a:xfrm>
            <a:off x="33739" y="188640"/>
            <a:ext cx="9029980" cy="655272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34900" y="1268760"/>
            <a:ext cx="8240830" cy="461665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it-IT" sz="2400" u="sng" dirty="0" smtClean="0">
                <a:solidFill>
                  <a:srgbClr val="336600"/>
                </a:solidFill>
                <a:latin typeface="+mj-lt"/>
              </a:rPr>
              <a:t>COMMISSIONE PASCOLI</a:t>
            </a:r>
            <a:endParaRPr lang="it-IT" sz="2400" dirty="0" smtClean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468263" y="1844824"/>
            <a:ext cx="8352209" cy="1938992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Rappresentanza di </a:t>
            </a:r>
            <a:r>
              <a:rPr lang="it-IT" sz="2400" u="sng" dirty="0" smtClean="0">
                <a:solidFill>
                  <a:srgbClr val="336600"/>
                </a:solidFill>
                <a:latin typeface="+mj-lt"/>
              </a:rPr>
              <a:t>tutti i portatori di interesse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:</a:t>
            </a:r>
          </a:p>
          <a:p>
            <a:r>
              <a:rPr lang="it-IT" sz="2400" dirty="0">
                <a:solidFill>
                  <a:srgbClr val="336600"/>
                </a:solidFill>
                <a:latin typeface="+mj-lt"/>
              </a:rPr>
              <a:t>	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Sindaco e/o suo delegato</a:t>
            </a:r>
          </a:p>
          <a:p>
            <a:r>
              <a:rPr lang="it-IT" sz="2400" dirty="0">
                <a:solidFill>
                  <a:srgbClr val="336600"/>
                </a:solidFill>
                <a:latin typeface="+mj-lt"/>
              </a:rPr>
              <a:t>	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Funzionari Associazioni </a:t>
            </a:r>
            <a:r>
              <a:rPr lang="it-IT" sz="2400" dirty="0">
                <a:solidFill>
                  <a:srgbClr val="336600"/>
                </a:solidFill>
                <a:latin typeface="+mj-lt"/>
              </a:rPr>
              <a:t>di 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Categoria</a:t>
            </a:r>
          </a:p>
          <a:p>
            <a:r>
              <a:rPr lang="it-IT" sz="2400" dirty="0">
                <a:solidFill>
                  <a:srgbClr val="336600"/>
                </a:solidFill>
                <a:latin typeface="+mj-lt"/>
              </a:rPr>
              <a:t>	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Rappresentante Parco </a:t>
            </a:r>
            <a:r>
              <a:rPr lang="it-IT" sz="2400" dirty="0">
                <a:solidFill>
                  <a:srgbClr val="336600"/>
                </a:solidFill>
                <a:latin typeface="+mj-lt"/>
              </a:rPr>
              <a:t>Alpi 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Cozie</a:t>
            </a:r>
          </a:p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	- Dott</a:t>
            </a:r>
            <a:r>
              <a:rPr lang="it-IT" sz="2400" dirty="0">
                <a:solidFill>
                  <a:srgbClr val="336600"/>
                </a:solidFill>
                <a:latin typeface="+mj-lt"/>
              </a:rPr>
              <a:t>. </a:t>
            </a:r>
            <a:r>
              <a:rPr lang="it-IT" sz="2400" dirty="0" err="1">
                <a:solidFill>
                  <a:srgbClr val="336600"/>
                </a:solidFill>
                <a:latin typeface="+mj-lt"/>
              </a:rPr>
              <a:t>Agr</a:t>
            </a:r>
            <a:r>
              <a:rPr lang="it-IT" sz="2400" dirty="0">
                <a:solidFill>
                  <a:srgbClr val="336600"/>
                </a:solidFill>
                <a:latin typeface="+mj-lt"/>
              </a:rPr>
              <a:t>./For. </a:t>
            </a:r>
            <a:r>
              <a:rPr lang="it-IT" sz="2400" dirty="0" err="1" smtClean="0">
                <a:solidFill>
                  <a:srgbClr val="336600"/>
                </a:solidFill>
                <a:latin typeface="+mj-lt"/>
              </a:rPr>
              <a:t>pastoralista</a:t>
            </a:r>
            <a:endParaRPr lang="it-IT" sz="2400" dirty="0" smtClean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468261" y="3933056"/>
            <a:ext cx="8352211" cy="2308324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u="sng" dirty="0" smtClean="0">
                <a:solidFill>
                  <a:srgbClr val="336600"/>
                </a:solidFill>
                <a:latin typeface="+mj-lt"/>
              </a:rPr>
              <a:t>Funzioni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 consultive:  </a:t>
            </a:r>
          </a:p>
          <a:p>
            <a:r>
              <a:rPr lang="it-IT" sz="2400" dirty="0">
                <a:solidFill>
                  <a:srgbClr val="336600"/>
                </a:solidFill>
                <a:latin typeface="+mj-lt"/>
              </a:rPr>
              <a:t>	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valutazione </a:t>
            </a:r>
            <a:r>
              <a:rPr lang="it-IT" sz="2400" dirty="0">
                <a:solidFill>
                  <a:srgbClr val="336600"/>
                </a:solidFill>
                <a:latin typeface="+mj-lt"/>
              </a:rPr>
              <a:t>proposte di gestione 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pascoli in sede di bando</a:t>
            </a:r>
            <a:br>
              <a:rPr lang="it-IT" sz="2400" dirty="0" smtClean="0">
                <a:solidFill>
                  <a:srgbClr val="336600"/>
                </a:solidFill>
                <a:latin typeface="+mj-lt"/>
              </a:rPr>
            </a:b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	- deroghe ai regolamenti </a:t>
            </a:r>
          </a:p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	- sopralluoghi di verifica </a:t>
            </a:r>
          </a:p>
          <a:p>
            <a:r>
              <a:rPr lang="it-IT" sz="2400" dirty="0">
                <a:solidFill>
                  <a:srgbClr val="336600"/>
                </a:solidFill>
                <a:latin typeface="+mj-lt"/>
              </a:rPr>
              <a:t>	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confronto tecnico su aspetti gestionali</a:t>
            </a:r>
          </a:p>
          <a:p>
            <a:r>
              <a:rPr lang="it-IT" sz="2400" dirty="0">
                <a:solidFill>
                  <a:srgbClr val="336600"/>
                </a:solidFill>
                <a:latin typeface="+mj-lt"/>
              </a:rPr>
              <a:t>	</a:t>
            </a: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ecc.</a:t>
            </a:r>
            <a:endParaRPr lang="it-IT" sz="2400" dirty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36380" y="601524"/>
            <a:ext cx="4871270" cy="523220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336600"/>
                </a:solidFill>
                <a:latin typeface="+mj-lt"/>
                <a:cs typeface="+mn-cs"/>
              </a:defRPr>
            </a:lvl1pPr>
          </a:lstStyle>
          <a:p>
            <a:r>
              <a:rPr lang="it-IT" dirty="0"/>
              <a:t>La </a:t>
            </a:r>
            <a:r>
              <a:rPr lang="it-IT" dirty="0" smtClean="0"/>
              <a:t>scelta del </a:t>
            </a:r>
            <a:r>
              <a:rPr lang="it-IT" dirty="0"/>
              <a:t>Comune di Coazze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361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55575" y="1340768"/>
            <a:ext cx="7776866" cy="830997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7"/>
            </a:pPr>
            <a:r>
              <a:rPr lang="it-IT" sz="2400" u="sng" dirty="0" smtClean="0">
                <a:solidFill>
                  <a:srgbClr val="336600"/>
                </a:solidFill>
                <a:latin typeface="+mj-lt"/>
              </a:rPr>
              <a:t>VALUTAZIONE di un’OFFERTA TECNICA con PUNTEGGIO</a:t>
            </a:r>
            <a:r>
              <a:rPr lang="it-IT" sz="2400" dirty="0">
                <a:solidFill>
                  <a:srgbClr val="336600"/>
                </a:solidFill>
                <a:latin typeface="+mj-lt"/>
              </a:rPr>
              <a:t/>
            </a:r>
            <a:br>
              <a:rPr lang="it-IT" sz="2400" dirty="0">
                <a:solidFill>
                  <a:srgbClr val="336600"/>
                </a:solidFill>
                <a:latin typeface="+mj-lt"/>
              </a:rPr>
            </a:br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PREZZO FISSO: nessun peso all’offerta economica</a:t>
            </a:r>
            <a:endParaRPr lang="it-IT" sz="2400" u="sng" dirty="0" smtClean="0">
              <a:solidFill>
                <a:srgbClr val="336600"/>
              </a:solidFill>
              <a:latin typeface="+mj-lt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755577" y="2276872"/>
            <a:ext cx="7776864" cy="461665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Graduatoria con punteggio per l’offerta tecnica a progetto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136380" y="601524"/>
            <a:ext cx="4871270" cy="523220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33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rgbClr val="336600"/>
                </a:solidFill>
                <a:latin typeface="+mj-lt"/>
                <a:cs typeface="+mn-cs"/>
              </a:defRPr>
            </a:lvl1pPr>
          </a:lstStyle>
          <a:p>
            <a:r>
              <a:rPr lang="it-IT" dirty="0"/>
              <a:t>La </a:t>
            </a:r>
            <a:r>
              <a:rPr lang="it-IT" dirty="0" smtClean="0"/>
              <a:t>scelta del </a:t>
            </a:r>
            <a:r>
              <a:rPr lang="it-IT" dirty="0"/>
              <a:t>Comune di Coazze </a:t>
            </a:r>
            <a:endParaRPr lang="fr-FR" dirty="0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779912" y="3933056"/>
            <a:ext cx="5112568" cy="2677656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CRITERI (ed es.): </a:t>
            </a:r>
          </a:p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</a:t>
            </a:r>
            <a:r>
              <a:rPr lang="it-IT" sz="2400" u="sng" dirty="0" smtClean="0">
                <a:solidFill>
                  <a:srgbClr val="336600"/>
                </a:solidFill>
                <a:latin typeface="+mj-lt"/>
              </a:rPr>
              <a:t>progetto di miglioramento pascoli</a:t>
            </a:r>
          </a:p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congruità consistenza stalla e carichi</a:t>
            </a:r>
          </a:p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esperienza pregressa</a:t>
            </a:r>
          </a:p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terreni privati complementari</a:t>
            </a:r>
          </a:p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sede aziendale (in Valle)</a:t>
            </a:r>
          </a:p>
          <a:p>
            <a:r>
              <a:rPr lang="it-IT" sz="2400" dirty="0" smtClean="0">
                <a:solidFill>
                  <a:srgbClr val="336600"/>
                </a:solidFill>
                <a:latin typeface="+mj-lt"/>
              </a:rPr>
              <a:t>- impegno alla caseificazione</a:t>
            </a:r>
          </a:p>
        </p:txBody>
      </p:sp>
    </p:spTree>
    <p:extLst>
      <p:ext uri="{BB962C8B-B14F-4D97-AF65-F5344CB8AC3E}">
        <p14:creationId xmlns:p14="http://schemas.microsoft.com/office/powerpoint/2010/main" val="242130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8160</TotalTime>
  <Words>532</Words>
  <Application>Microsoft Office PowerPoint</Application>
  <PresentationFormat>Presentazione su schermo (4:3)</PresentationFormat>
  <Paragraphs>112</Paragraphs>
  <Slides>13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8" baseType="lpstr">
      <vt:lpstr>Arial</vt:lpstr>
      <vt:lpstr>Calibri</vt:lpstr>
      <vt:lpstr>Century Gothic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Mauro</dc:creator>
  <cp:lastModifiedBy>Mauro</cp:lastModifiedBy>
  <cp:revision>328</cp:revision>
  <dcterms:created xsi:type="dcterms:W3CDTF">2011-12-03T18:02:08Z</dcterms:created>
  <dcterms:modified xsi:type="dcterms:W3CDTF">2018-10-24T15:06:55Z</dcterms:modified>
</cp:coreProperties>
</file>